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2" r:id="rId1"/>
  </p:sldMasterIdLst>
  <p:sldIdLst>
    <p:sldId id="280" r:id="rId2"/>
    <p:sldId id="297" r:id="rId3"/>
    <p:sldId id="299" r:id="rId4"/>
    <p:sldId id="279" r:id="rId5"/>
    <p:sldId id="290" r:id="rId6"/>
    <p:sldId id="292" r:id="rId7"/>
    <p:sldId id="294" r:id="rId8"/>
    <p:sldId id="302" r:id="rId9"/>
    <p:sldId id="282" r:id="rId10"/>
    <p:sldId id="284" r:id="rId11"/>
    <p:sldId id="295" r:id="rId12"/>
    <p:sldId id="285" r:id="rId13"/>
    <p:sldId id="303" r:id="rId14"/>
    <p:sldId id="305" r:id="rId15"/>
    <p:sldId id="306" r:id="rId16"/>
    <p:sldId id="307" r:id="rId17"/>
    <p:sldId id="287" r:id="rId18"/>
    <p:sldId id="298" r:id="rId19"/>
    <p:sldId id="304" r:id="rId20"/>
    <p:sldId id="300" r:id="rId21"/>
  </p:sldIdLst>
  <p:sldSz cx="9144000" cy="6858000" type="screen4x3"/>
  <p:notesSz cx="6858000" cy="9144000"/>
  <p:defaultTextStyle>
    <a:defPPr>
      <a:defRPr lang="cs-CZ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3300"/>
    <a:srgbClr val="FFCC00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78" autoAdjust="0"/>
    <p:restoredTop sz="94629" autoAdjust="0"/>
  </p:normalViewPr>
  <p:slideViewPr>
    <p:cSldViewPr>
      <p:cViewPr varScale="1">
        <p:scale>
          <a:sx n="62" d="100"/>
          <a:sy n="62" d="100"/>
        </p:scale>
        <p:origin x="1432" y="5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>
            <a:extLst>
              <a:ext uri="{FF2B5EF4-FFF2-40B4-BE49-F238E27FC236}">
                <a16:creationId xmlns:a16="http://schemas.microsoft.com/office/drawing/2014/main" id="{51804FA5-46D8-4C6A-98EE-75AC1A89D3FF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9144000" cy="6856413"/>
            <a:chOff x="0" y="0"/>
            <a:chExt cx="5760" cy="4319"/>
          </a:xfrm>
        </p:grpSpPr>
        <p:sp>
          <p:nvSpPr>
            <p:cNvPr id="5" name="Freeform 3">
              <a:extLst>
                <a:ext uri="{FF2B5EF4-FFF2-40B4-BE49-F238E27FC236}">
                  <a16:creationId xmlns:a16="http://schemas.microsoft.com/office/drawing/2014/main" id="{2F2616B9-34F1-440D-A985-DCA1866A0425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12"/>
              <a:ext cx="5758" cy="3273"/>
            </a:xfrm>
            <a:custGeom>
              <a:avLst/>
              <a:gdLst>
                <a:gd name="T0" fmla="*/ 3193 w 5740"/>
                <a:gd name="T1" fmla="*/ 1816 h 3273"/>
                <a:gd name="T2" fmla="*/ 0 w 5740"/>
                <a:gd name="T3" fmla="*/ 0 h 3273"/>
                <a:gd name="T4" fmla="*/ 0 w 5740"/>
                <a:gd name="T5" fmla="*/ 522 h 3273"/>
                <a:gd name="T6" fmla="*/ 3037 w 5740"/>
                <a:gd name="T7" fmla="*/ 1978 h 3273"/>
                <a:gd name="T8" fmla="*/ 5740 w 5740"/>
                <a:gd name="T9" fmla="*/ 3273 h 3273"/>
                <a:gd name="T10" fmla="*/ 5740 w 5740"/>
                <a:gd name="T11" fmla="*/ 3267 h 3273"/>
                <a:gd name="T12" fmla="*/ 3193 w 5740"/>
                <a:gd name="T13" fmla="*/ 1816 h 3273"/>
                <a:gd name="T14" fmla="*/ 3193 w 5740"/>
                <a:gd name="T15" fmla="*/ 1816 h 32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740" h="3273">
                  <a:moveTo>
                    <a:pt x="3193" y="1816"/>
                  </a:moveTo>
                  <a:lnTo>
                    <a:pt x="0" y="0"/>
                  </a:lnTo>
                  <a:lnTo>
                    <a:pt x="0" y="522"/>
                  </a:lnTo>
                  <a:lnTo>
                    <a:pt x="3037" y="1978"/>
                  </a:lnTo>
                  <a:lnTo>
                    <a:pt x="5740" y="3273"/>
                  </a:lnTo>
                  <a:lnTo>
                    <a:pt x="5740" y="3267"/>
                  </a:lnTo>
                  <a:lnTo>
                    <a:pt x="3193" y="1816"/>
                  </a:lnTo>
                  <a:lnTo>
                    <a:pt x="3193" y="181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3529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cs-CZ">
                <a:latin typeface="Arial" charset="0"/>
              </a:endParaRPr>
            </a:p>
          </p:txBody>
        </p:sp>
        <p:sp>
          <p:nvSpPr>
            <p:cNvPr id="6" name="Freeform 4">
              <a:extLst>
                <a:ext uri="{FF2B5EF4-FFF2-40B4-BE49-F238E27FC236}">
                  <a16:creationId xmlns:a16="http://schemas.microsoft.com/office/drawing/2014/main" id="{41490FEF-3F70-4E09-B20A-A884E3910E56}"/>
                </a:ext>
              </a:extLst>
            </p:cNvPr>
            <p:cNvSpPr>
              <a:spLocks/>
            </p:cNvSpPr>
            <p:nvPr/>
          </p:nvSpPr>
          <p:spPr bwMode="hidden">
            <a:xfrm>
              <a:off x="149" y="0"/>
              <a:ext cx="5609" cy="3243"/>
            </a:xfrm>
            <a:custGeom>
              <a:avLst/>
              <a:gdLst>
                <a:gd name="T0" fmla="*/ 3163 w 5591"/>
                <a:gd name="T1" fmla="*/ 1714 h 3243"/>
                <a:gd name="T2" fmla="*/ 431 w 5591"/>
                <a:gd name="T3" fmla="*/ 0 h 3243"/>
                <a:gd name="T4" fmla="*/ 0 w 5591"/>
                <a:gd name="T5" fmla="*/ 0 h 3243"/>
                <a:gd name="T6" fmla="*/ 3086 w 5591"/>
                <a:gd name="T7" fmla="*/ 1786 h 3243"/>
                <a:gd name="T8" fmla="*/ 5591 w 5591"/>
                <a:gd name="T9" fmla="*/ 3243 h 3243"/>
                <a:gd name="T10" fmla="*/ 5591 w 5591"/>
                <a:gd name="T11" fmla="*/ 3237 h 3243"/>
                <a:gd name="T12" fmla="*/ 3163 w 5591"/>
                <a:gd name="T13" fmla="*/ 1714 h 3243"/>
                <a:gd name="T14" fmla="*/ 3163 w 5591"/>
                <a:gd name="T15" fmla="*/ 1714 h 32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591" h="3243">
                  <a:moveTo>
                    <a:pt x="3163" y="1714"/>
                  </a:moveTo>
                  <a:lnTo>
                    <a:pt x="431" y="0"/>
                  </a:lnTo>
                  <a:lnTo>
                    <a:pt x="0" y="0"/>
                  </a:lnTo>
                  <a:lnTo>
                    <a:pt x="3086" y="1786"/>
                  </a:lnTo>
                  <a:lnTo>
                    <a:pt x="5591" y="3243"/>
                  </a:lnTo>
                  <a:lnTo>
                    <a:pt x="5591" y="3237"/>
                  </a:lnTo>
                  <a:lnTo>
                    <a:pt x="3163" y="1714"/>
                  </a:lnTo>
                  <a:lnTo>
                    <a:pt x="3163" y="1714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078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cs-CZ">
                <a:latin typeface="Arial" charset="0"/>
              </a:endParaRPr>
            </a:p>
          </p:txBody>
        </p:sp>
        <p:sp>
          <p:nvSpPr>
            <p:cNvPr id="7" name="Freeform 5">
              <a:extLst>
                <a:ext uri="{FF2B5EF4-FFF2-40B4-BE49-F238E27FC236}">
                  <a16:creationId xmlns:a16="http://schemas.microsoft.com/office/drawing/2014/main" id="{1B623E69-ED0C-41F2-AE40-2E338005AA75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3433"/>
              <a:ext cx="4038" cy="191"/>
            </a:xfrm>
            <a:custGeom>
              <a:avLst/>
              <a:gdLst>
                <a:gd name="T0" fmla="*/ 0 w 4042"/>
                <a:gd name="T1" fmla="*/ 156 h 192"/>
                <a:gd name="T2" fmla="*/ 4042 w 4042"/>
                <a:gd name="T3" fmla="*/ 192 h 192"/>
                <a:gd name="T4" fmla="*/ 4042 w 4042"/>
                <a:gd name="T5" fmla="*/ 144 h 192"/>
                <a:gd name="T6" fmla="*/ 0 w 4042"/>
                <a:gd name="T7" fmla="*/ 0 h 192"/>
                <a:gd name="T8" fmla="*/ 0 w 4042"/>
                <a:gd name="T9" fmla="*/ 156 h 192"/>
                <a:gd name="T10" fmla="*/ 0 w 4042"/>
                <a:gd name="T11" fmla="*/ 156 h 1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042" h="192">
                  <a:moveTo>
                    <a:pt x="0" y="156"/>
                  </a:moveTo>
                  <a:lnTo>
                    <a:pt x="4042" y="192"/>
                  </a:lnTo>
                  <a:lnTo>
                    <a:pt x="4042" y="144"/>
                  </a:lnTo>
                  <a:lnTo>
                    <a:pt x="0" y="0"/>
                  </a:lnTo>
                  <a:lnTo>
                    <a:pt x="0" y="156"/>
                  </a:lnTo>
                  <a:lnTo>
                    <a:pt x="0" y="15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5686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cs-CZ">
                <a:latin typeface="Arial" charset="0"/>
              </a:endParaRPr>
            </a:p>
          </p:txBody>
        </p:sp>
        <p:sp>
          <p:nvSpPr>
            <p:cNvPr id="8" name="Freeform 6">
              <a:extLst>
                <a:ext uri="{FF2B5EF4-FFF2-40B4-BE49-F238E27FC236}">
                  <a16:creationId xmlns:a16="http://schemas.microsoft.com/office/drawing/2014/main" id="{E38245D7-D7A2-46AF-9919-136427FFC8E2}"/>
                </a:ext>
              </a:extLst>
            </p:cNvPr>
            <p:cNvSpPr>
              <a:spLocks/>
            </p:cNvSpPr>
            <p:nvPr/>
          </p:nvSpPr>
          <p:spPr bwMode="hidden">
            <a:xfrm>
              <a:off x="4038" y="3577"/>
              <a:ext cx="1720" cy="65"/>
            </a:xfrm>
            <a:custGeom>
              <a:avLst/>
              <a:gdLst>
                <a:gd name="T0" fmla="*/ 1708 w 1722"/>
                <a:gd name="T1" fmla="*/ 59 h 66"/>
                <a:gd name="T2" fmla="*/ 1708 w 1722"/>
                <a:gd name="T3" fmla="*/ 53 h 66"/>
                <a:gd name="T4" fmla="*/ 0 w 1722"/>
                <a:gd name="T5" fmla="*/ 0 h 66"/>
                <a:gd name="T6" fmla="*/ 0 w 1722"/>
                <a:gd name="T7" fmla="*/ 41 h 66"/>
                <a:gd name="T8" fmla="*/ 1708 w 1722"/>
                <a:gd name="T9" fmla="*/ 59 h 66"/>
                <a:gd name="T10" fmla="*/ 1708 w 1722"/>
                <a:gd name="T11" fmla="*/ 59 h 6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722" h="66">
                  <a:moveTo>
                    <a:pt x="1722" y="66"/>
                  </a:moveTo>
                  <a:lnTo>
                    <a:pt x="1722" y="60"/>
                  </a:lnTo>
                  <a:lnTo>
                    <a:pt x="0" y="0"/>
                  </a:lnTo>
                  <a:lnTo>
                    <a:pt x="0" y="48"/>
                  </a:lnTo>
                  <a:lnTo>
                    <a:pt x="172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" name="Freeform 7">
              <a:extLst>
                <a:ext uri="{FF2B5EF4-FFF2-40B4-BE49-F238E27FC236}">
                  <a16:creationId xmlns:a16="http://schemas.microsoft.com/office/drawing/2014/main" id="{94224006-5A0F-4E73-8070-F52187287D0F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3726"/>
              <a:ext cx="4784" cy="329"/>
            </a:xfrm>
            <a:custGeom>
              <a:avLst/>
              <a:gdLst>
                <a:gd name="T0" fmla="*/ 0 w 4789"/>
                <a:gd name="T1" fmla="*/ 329 h 329"/>
                <a:gd name="T2" fmla="*/ 4789 w 4789"/>
                <a:gd name="T3" fmla="*/ 77 h 329"/>
                <a:gd name="T4" fmla="*/ 4789 w 4789"/>
                <a:gd name="T5" fmla="*/ 0 h 329"/>
                <a:gd name="T6" fmla="*/ 0 w 4789"/>
                <a:gd name="T7" fmla="*/ 107 h 329"/>
                <a:gd name="T8" fmla="*/ 0 w 4789"/>
                <a:gd name="T9" fmla="*/ 329 h 329"/>
                <a:gd name="T10" fmla="*/ 0 w 4789"/>
                <a:gd name="T11" fmla="*/ 329 h 3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789" h="329">
                  <a:moveTo>
                    <a:pt x="0" y="329"/>
                  </a:moveTo>
                  <a:lnTo>
                    <a:pt x="4789" y="77"/>
                  </a:lnTo>
                  <a:lnTo>
                    <a:pt x="4789" y="0"/>
                  </a:lnTo>
                  <a:lnTo>
                    <a:pt x="0" y="107"/>
                  </a:lnTo>
                  <a:lnTo>
                    <a:pt x="0" y="329"/>
                  </a:lnTo>
                  <a:lnTo>
                    <a:pt x="0" y="329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1961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cs-CZ">
                <a:latin typeface="Arial" charset="0"/>
              </a:endParaRPr>
            </a:p>
          </p:txBody>
        </p:sp>
        <p:sp>
          <p:nvSpPr>
            <p:cNvPr id="10" name="Freeform 8">
              <a:extLst>
                <a:ext uri="{FF2B5EF4-FFF2-40B4-BE49-F238E27FC236}">
                  <a16:creationId xmlns:a16="http://schemas.microsoft.com/office/drawing/2014/main" id="{6946C63A-5CB0-42AF-9224-9C404322DA0F}"/>
                </a:ext>
              </a:extLst>
            </p:cNvPr>
            <p:cNvSpPr>
              <a:spLocks/>
            </p:cNvSpPr>
            <p:nvPr/>
          </p:nvSpPr>
          <p:spPr bwMode="hidden">
            <a:xfrm>
              <a:off x="4784" y="3702"/>
              <a:ext cx="974" cy="101"/>
            </a:xfrm>
            <a:custGeom>
              <a:avLst/>
              <a:gdLst>
                <a:gd name="T0" fmla="*/ 968 w 975"/>
                <a:gd name="T1" fmla="*/ 48 h 101"/>
                <a:gd name="T2" fmla="*/ 968 w 975"/>
                <a:gd name="T3" fmla="*/ 0 h 101"/>
                <a:gd name="T4" fmla="*/ 0 w 975"/>
                <a:gd name="T5" fmla="*/ 24 h 101"/>
                <a:gd name="T6" fmla="*/ 0 w 975"/>
                <a:gd name="T7" fmla="*/ 101 h 101"/>
                <a:gd name="T8" fmla="*/ 968 w 975"/>
                <a:gd name="T9" fmla="*/ 48 h 101"/>
                <a:gd name="T10" fmla="*/ 968 w 975"/>
                <a:gd name="T11" fmla="*/ 48 h 10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975" h="101">
                  <a:moveTo>
                    <a:pt x="975" y="48"/>
                  </a:moveTo>
                  <a:lnTo>
                    <a:pt x="975" y="0"/>
                  </a:lnTo>
                  <a:lnTo>
                    <a:pt x="0" y="24"/>
                  </a:lnTo>
                  <a:lnTo>
                    <a:pt x="0" y="101"/>
                  </a:lnTo>
                  <a:lnTo>
                    <a:pt x="975" y="4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1" name="Freeform 9">
              <a:extLst>
                <a:ext uri="{FF2B5EF4-FFF2-40B4-BE49-F238E27FC236}">
                  <a16:creationId xmlns:a16="http://schemas.microsoft.com/office/drawing/2014/main" id="{61EEB1F5-C84F-4766-AB29-46A740C94DE9}"/>
                </a:ext>
              </a:extLst>
            </p:cNvPr>
            <p:cNvSpPr>
              <a:spLocks/>
            </p:cNvSpPr>
            <p:nvPr/>
          </p:nvSpPr>
          <p:spPr bwMode="hidden">
            <a:xfrm>
              <a:off x="3619" y="3815"/>
              <a:ext cx="2139" cy="198"/>
            </a:xfrm>
            <a:custGeom>
              <a:avLst/>
              <a:gdLst>
                <a:gd name="T0" fmla="*/ 2127 w 2141"/>
                <a:gd name="T1" fmla="*/ 0 h 198"/>
                <a:gd name="T2" fmla="*/ 0 w 2141"/>
                <a:gd name="T3" fmla="*/ 156 h 198"/>
                <a:gd name="T4" fmla="*/ 0 w 2141"/>
                <a:gd name="T5" fmla="*/ 198 h 198"/>
                <a:gd name="T6" fmla="*/ 2127 w 2141"/>
                <a:gd name="T7" fmla="*/ 0 h 198"/>
                <a:gd name="T8" fmla="*/ 2127 w 2141"/>
                <a:gd name="T9" fmla="*/ 0 h 19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141" h="198">
                  <a:moveTo>
                    <a:pt x="2141" y="0"/>
                  </a:moveTo>
                  <a:lnTo>
                    <a:pt x="0" y="156"/>
                  </a:lnTo>
                  <a:lnTo>
                    <a:pt x="0" y="198"/>
                  </a:lnTo>
                  <a:lnTo>
                    <a:pt x="2141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2" name="Freeform 10">
              <a:extLst>
                <a:ext uri="{FF2B5EF4-FFF2-40B4-BE49-F238E27FC236}">
                  <a16:creationId xmlns:a16="http://schemas.microsoft.com/office/drawing/2014/main" id="{2377E079-59E3-4EDC-858D-C431BD93C378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3971"/>
              <a:ext cx="3619" cy="348"/>
            </a:xfrm>
            <a:custGeom>
              <a:avLst/>
              <a:gdLst>
                <a:gd name="T0" fmla="*/ 0 w 3623"/>
                <a:gd name="T1" fmla="*/ 348 h 348"/>
                <a:gd name="T2" fmla="*/ 311 w 3623"/>
                <a:gd name="T3" fmla="*/ 348 h 348"/>
                <a:gd name="T4" fmla="*/ 3623 w 3623"/>
                <a:gd name="T5" fmla="*/ 42 h 348"/>
                <a:gd name="T6" fmla="*/ 3623 w 3623"/>
                <a:gd name="T7" fmla="*/ 0 h 348"/>
                <a:gd name="T8" fmla="*/ 0 w 3623"/>
                <a:gd name="T9" fmla="*/ 264 h 348"/>
                <a:gd name="T10" fmla="*/ 0 w 3623"/>
                <a:gd name="T11" fmla="*/ 348 h 348"/>
                <a:gd name="T12" fmla="*/ 0 w 3623"/>
                <a:gd name="T13" fmla="*/ 348 h 3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623" h="348">
                  <a:moveTo>
                    <a:pt x="0" y="348"/>
                  </a:moveTo>
                  <a:lnTo>
                    <a:pt x="311" y="348"/>
                  </a:lnTo>
                  <a:lnTo>
                    <a:pt x="3623" y="42"/>
                  </a:lnTo>
                  <a:lnTo>
                    <a:pt x="3623" y="0"/>
                  </a:lnTo>
                  <a:lnTo>
                    <a:pt x="0" y="264"/>
                  </a:lnTo>
                  <a:lnTo>
                    <a:pt x="0" y="348"/>
                  </a:lnTo>
                  <a:lnTo>
                    <a:pt x="0" y="34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2549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cs-CZ">
                <a:latin typeface="Arial" charset="0"/>
              </a:endParaRPr>
            </a:p>
          </p:txBody>
        </p:sp>
        <p:sp>
          <p:nvSpPr>
            <p:cNvPr id="13" name="Freeform 11">
              <a:extLst>
                <a:ext uri="{FF2B5EF4-FFF2-40B4-BE49-F238E27FC236}">
                  <a16:creationId xmlns:a16="http://schemas.microsoft.com/office/drawing/2014/main" id="{5C13CFE2-DAFE-4A83-8BBC-7F13E53A00CF}"/>
                </a:ext>
              </a:extLst>
            </p:cNvPr>
            <p:cNvSpPr>
              <a:spLocks/>
            </p:cNvSpPr>
            <p:nvPr/>
          </p:nvSpPr>
          <p:spPr bwMode="hidden">
            <a:xfrm>
              <a:off x="2097" y="4043"/>
              <a:ext cx="2514" cy="276"/>
            </a:xfrm>
            <a:custGeom>
              <a:avLst/>
              <a:gdLst>
                <a:gd name="T0" fmla="*/ 2161 w 2517"/>
                <a:gd name="T1" fmla="*/ 276 h 276"/>
                <a:gd name="T2" fmla="*/ 2496 w 2517"/>
                <a:gd name="T3" fmla="*/ 204 h 276"/>
                <a:gd name="T4" fmla="*/ 2239 w 2517"/>
                <a:gd name="T5" fmla="*/ 0 h 276"/>
                <a:gd name="T6" fmla="*/ 0 w 2517"/>
                <a:gd name="T7" fmla="*/ 276 h 276"/>
                <a:gd name="T8" fmla="*/ 2161 w 2517"/>
                <a:gd name="T9" fmla="*/ 276 h 276"/>
                <a:gd name="T10" fmla="*/ 2161 w 2517"/>
                <a:gd name="T11" fmla="*/ 276 h 27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517" h="276">
                  <a:moveTo>
                    <a:pt x="2182" y="276"/>
                  </a:moveTo>
                  <a:lnTo>
                    <a:pt x="2517" y="204"/>
                  </a:lnTo>
                  <a:lnTo>
                    <a:pt x="2260" y="0"/>
                  </a:lnTo>
                  <a:lnTo>
                    <a:pt x="0" y="276"/>
                  </a:lnTo>
                  <a:lnTo>
                    <a:pt x="2182" y="276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4" name="Freeform 12">
              <a:extLst>
                <a:ext uri="{FF2B5EF4-FFF2-40B4-BE49-F238E27FC236}">
                  <a16:creationId xmlns:a16="http://schemas.microsoft.com/office/drawing/2014/main" id="{F694D7BC-2D06-4EA1-9004-BAACECB66BEC}"/>
                </a:ext>
              </a:extLst>
            </p:cNvPr>
            <p:cNvSpPr>
              <a:spLocks/>
            </p:cNvSpPr>
            <p:nvPr/>
          </p:nvSpPr>
          <p:spPr bwMode="hidden">
            <a:xfrm>
              <a:off x="4354" y="3869"/>
              <a:ext cx="1404" cy="378"/>
            </a:xfrm>
            <a:custGeom>
              <a:avLst/>
              <a:gdLst>
                <a:gd name="T0" fmla="*/ 1405 w 1405"/>
                <a:gd name="T1" fmla="*/ 126 h 378"/>
                <a:gd name="T2" fmla="*/ 1405 w 1405"/>
                <a:gd name="T3" fmla="*/ 0 h 378"/>
                <a:gd name="T4" fmla="*/ 0 w 1405"/>
                <a:gd name="T5" fmla="*/ 174 h 378"/>
                <a:gd name="T6" fmla="*/ 257 w 1405"/>
                <a:gd name="T7" fmla="*/ 378 h 378"/>
                <a:gd name="T8" fmla="*/ 1405 w 1405"/>
                <a:gd name="T9" fmla="*/ 126 h 378"/>
                <a:gd name="T10" fmla="*/ 1405 w 1405"/>
                <a:gd name="T11" fmla="*/ 126 h 3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405" h="378">
                  <a:moveTo>
                    <a:pt x="1405" y="126"/>
                  </a:moveTo>
                  <a:lnTo>
                    <a:pt x="1405" y="0"/>
                  </a:lnTo>
                  <a:lnTo>
                    <a:pt x="0" y="174"/>
                  </a:lnTo>
                  <a:lnTo>
                    <a:pt x="257" y="378"/>
                  </a:lnTo>
                  <a:lnTo>
                    <a:pt x="1405" y="126"/>
                  </a:lnTo>
                  <a:lnTo>
                    <a:pt x="1405" y="12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6863"/>
                    <a:invGamma/>
                  </a:schemeClr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cs-CZ">
                <a:latin typeface="Arial" charset="0"/>
              </a:endParaRPr>
            </a:p>
          </p:txBody>
        </p:sp>
        <p:sp>
          <p:nvSpPr>
            <p:cNvPr id="15" name="Freeform 13">
              <a:extLst>
                <a:ext uri="{FF2B5EF4-FFF2-40B4-BE49-F238E27FC236}">
                  <a16:creationId xmlns:a16="http://schemas.microsoft.com/office/drawing/2014/main" id="{CA753897-8740-4AC5-9ECA-696E72DA9B1B}"/>
                </a:ext>
              </a:extLst>
            </p:cNvPr>
            <p:cNvSpPr>
              <a:spLocks/>
            </p:cNvSpPr>
            <p:nvPr/>
          </p:nvSpPr>
          <p:spPr bwMode="hidden">
            <a:xfrm>
              <a:off x="5030" y="3151"/>
              <a:ext cx="728" cy="240"/>
            </a:xfrm>
            <a:custGeom>
              <a:avLst/>
              <a:gdLst>
                <a:gd name="T0" fmla="*/ 722 w 729"/>
                <a:gd name="T1" fmla="*/ 240 h 240"/>
                <a:gd name="T2" fmla="*/ 0 w 729"/>
                <a:gd name="T3" fmla="*/ 0 h 240"/>
                <a:gd name="T4" fmla="*/ 0 w 729"/>
                <a:gd name="T5" fmla="*/ 6 h 240"/>
                <a:gd name="T6" fmla="*/ 722 w 729"/>
                <a:gd name="T7" fmla="*/ 240 h 240"/>
                <a:gd name="T8" fmla="*/ 722 w 729"/>
                <a:gd name="T9" fmla="*/ 240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729" h="240">
                  <a:moveTo>
                    <a:pt x="729" y="240"/>
                  </a:moveTo>
                  <a:lnTo>
                    <a:pt x="0" y="0"/>
                  </a:lnTo>
                  <a:lnTo>
                    <a:pt x="0" y="6"/>
                  </a:lnTo>
                  <a:lnTo>
                    <a:pt x="729" y="24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6" name="Freeform 14">
              <a:extLst>
                <a:ext uri="{FF2B5EF4-FFF2-40B4-BE49-F238E27FC236}">
                  <a16:creationId xmlns:a16="http://schemas.microsoft.com/office/drawing/2014/main" id="{FFE3D777-AB31-44BC-B242-68359E92BFA5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1486"/>
              <a:ext cx="5030" cy="1671"/>
            </a:xfrm>
            <a:custGeom>
              <a:avLst/>
              <a:gdLst>
                <a:gd name="T0" fmla="*/ 0 w 5035"/>
                <a:gd name="T1" fmla="*/ 72 h 1672"/>
                <a:gd name="T2" fmla="*/ 5035 w 5035"/>
                <a:gd name="T3" fmla="*/ 1672 h 1672"/>
                <a:gd name="T4" fmla="*/ 5035 w 5035"/>
                <a:gd name="T5" fmla="*/ 1666 h 1672"/>
                <a:gd name="T6" fmla="*/ 0 w 5035"/>
                <a:gd name="T7" fmla="*/ 0 h 1672"/>
                <a:gd name="T8" fmla="*/ 0 w 5035"/>
                <a:gd name="T9" fmla="*/ 72 h 1672"/>
                <a:gd name="T10" fmla="*/ 0 w 5035"/>
                <a:gd name="T11" fmla="*/ 72 h 16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035" h="1672">
                  <a:moveTo>
                    <a:pt x="0" y="72"/>
                  </a:moveTo>
                  <a:lnTo>
                    <a:pt x="5035" y="1672"/>
                  </a:lnTo>
                  <a:lnTo>
                    <a:pt x="5035" y="1666"/>
                  </a:lnTo>
                  <a:lnTo>
                    <a:pt x="0" y="0"/>
                  </a:lnTo>
                  <a:lnTo>
                    <a:pt x="0" y="72"/>
                  </a:lnTo>
                  <a:lnTo>
                    <a:pt x="0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451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cs-CZ">
                <a:latin typeface="Arial" charset="0"/>
              </a:endParaRPr>
            </a:p>
          </p:txBody>
        </p:sp>
        <p:sp>
          <p:nvSpPr>
            <p:cNvPr id="17" name="Freeform 15">
              <a:extLst>
                <a:ext uri="{FF2B5EF4-FFF2-40B4-BE49-F238E27FC236}">
                  <a16:creationId xmlns:a16="http://schemas.microsoft.com/office/drawing/2014/main" id="{540EDBD0-4DF7-408E-8F07-D9A7C3B79EBC}"/>
                </a:ext>
              </a:extLst>
            </p:cNvPr>
            <p:cNvSpPr>
              <a:spLocks/>
            </p:cNvSpPr>
            <p:nvPr/>
          </p:nvSpPr>
          <p:spPr bwMode="hidden">
            <a:xfrm>
              <a:off x="5030" y="3049"/>
              <a:ext cx="728" cy="318"/>
            </a:xfrm>
            <a:custGeom>
              <a:avLst/>
              <a:gdLst>
                <a:gd name="T0" fmla="*/ 722 w 729"/>
                <a:gd name="T1" fmla="*/ 318 h 318"/>
                <a:gd name="T2" fmla="*/ 722 w 729"/>
                <a:gd name="T3" fmla="*/ 312 h 318"/>
                <a:gd name="T4" fmla="*/ 0 w 729"/>
                <a:gd name="T5" fmla="*/ 0 h 318"/>
                <a:gd name="T6" fmla="*/ 0 w 729"/>
                <a:gd name="T7" fmla="*/ 54 h 318"/>
                <a:gd name="T8" fmla="*/ 722 w 729"/>
                <a:gd name="T9" fmla="*/ 318 h 318"/>
                <a:gd name="T10" fmla="*/ 722 w 729"/>
                <a:gd name="T11" fmla="*/ 318 h 31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729" h="318">
                  <a:moveTo>
                    <a:pt x="729" y="318"/>
                  </a:moveTo>
                  <a:lnTo>
                    <a:pt x="729" y="312"/>
                  </a:lnTo>
                  <a:lnTo>
                    <a:pt x="0" y="0"/>
                  </a:lnTo>
                  <a:lnTo>
                    <a:pt x="0" y="54"/>
                  </a:lnTo>
                  <a:lnTo>
                    <a:pt x="729" y="3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8" name="Freeform 16">
              <a:extLst>
                <a:ext uri="{FF2B5EF4-FFF2-40B4-BE49-F238E27FC236}">
                  <a16:creationId xmlns:a16="http://schemas.microsoft.com/office/drawing/2014/main" id="{810F23FF-07EC-43D4-8D10-20F7B05643F0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916"/>
              <a:ext cx="5030" cy="2187"/>
            </a:xfrm>
            <a:custGeom>
              <a:avLst/>
              <a:gdLst>
                <a:gd name="T0" fmla="*/ 0 w 5035"/>
                <a:gd name="T1" fmla="*/ 396 h 2188"/>
                <a:gd name="T2" fmla="*/ 5035 w 5035"/>
                <a:gd name="T3" fmla="*/ 2188 h 2188"/>
                <a:gd name="T4" fmla="*/ 5035 w 5035"/>
                <a:gd name="T5" fmla="*/ 2134 h 2188"/>
                <a:gd name="T6" fmla="*/ 0 w 5035"/>
                <a:gd name="T7" fmla="*/ 0 h 2188"/>
                <a:gd name="T8" fmla="*/ 0 w 5035"/>
                <a:gd name="T9" fmla="*/ 396 h 2188"/>
                <a:gd name="T10" fmla="*/ 0 w 5035"/>
                <a:gd name="T11" fmla="*/ 396 h 2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035" h="2188">
                  <a:moveTo>
                    <a:pt x="0" y="396"/>
                  </a:moveTo>
                  <a:lnTo>
                    <a:pt x="5035" y="2188"/>
                  </a:lnTo>
                  <a:lnTo>
                    <a:pt x="5035" y="2134"/>
                  </a:lnTo>
                  <a:lnTo>
                    <a:pt x="0" y="0"/>
                  </a:lnTo>
                  <a:lnTo>
                    <a:pt x="0" y="396"/>
                  </a:lnTo>
                  <a:lnTo>
                    <a:pt x="0" y="39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6667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cs-CZ">
                <a:latin typeface="Arial" charset="0"/>
              </a:endParaRPr>
            </a:p>
          </p:txBody>
        </p:sp>
        <p:sp>
          <p:nvSpPr>
            <p:cNvPr id="19" name="Freeform 17">
              <a:extLst>
                <a:ext uri="{FF2B5EF4-FFF2-40B4-BE49-F238E27FC236}">
                  <a16:creationId xmlns:a16="http://schemas.microsoft.com/office/drawing/2014/main" id="{6FBBC364-13AA-4B6D-AA2E-FBEFA762CD66}"/>
                </a:ext>
              </a:extLst>
            </p:cNvPr>
            <p:cNvSpPr>
              <a:spLocks/>
            </p:cNvSpPr>
            <p:nvPr/>
          </p:nvSpPr>
          <p:spPr bwMode="hidden">
            <a:xfrm>
              <a:off x="2294" y="0"/>
              <a:ext cx="3159" cy="2725"/>
            </a:xfrm>
            <a:custGeom>
              <a:avLst/>
              <a:gdLst>
                <a:gd name="T0" fmla="*/ 0 w 3163"/>
                <a:gd name="T1" fmla="*/ 0 h 2727"/>
                <a:gd name="T2" fmla="*/ 3145 w 3163"/>
                <a:gd name="T3" fmla="*/ 2727 h 2727"/>
                <a:gd name="T4" fmla="*/ 3163 w 3163"/>
                <a:gd name="T5" fmla="*/ 2704 h 2727"/>
                <a:gd name="T6" fmla="*/ 102 w 3163"/>
                <a:gd name="T7" fmla="*/ 0 h 2727"/>
                <a:gd name="T8" fmla="*/ 0 w 3163"/>
                <a:gd name="T9" fmla="*/ 0 h 2727"/>
                <a:gd name="T10" fmla="*/ 0 w 3163"/>
                <a:gd name="T11" fmla="*/ 0 h 27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163" h="2727">
                  <a:moveTo>
                    <a:pt x="0" y="0"/>
                  </a:moveTo>
                  <a:lnTo>
                    <a:pt x="3145" y="2727"/>
                  </a:lnTo>
                  <a:lnTo>
                    <a:pt x="3163" y="2704"/>
                  </a:lnTo>
                  <a:lnTo>
                    <a:pt x="10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980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cs-CZ">
                <a:latin typeface="Arial" charset="0"/>
              </a:endParaRPr>
            </a:p>
          </p:txBody>
        </p:sp>
        <p:sp>
          <p:nvSpPr>
            <p:cNvPr id="20" name="Freeform 18">
              <a:extLst>
                <a:ext uri="{FF2B5EF4-FFF2-40B4-BE49-F238E27FC236}">
                  <a16:creationId xmlns:a16="http://schemas.microsoft.com/office/drawing/2014/main" id="{6B2114B1-3250-4D9D-B24E-2F13BBF83595}"/>
                </a:ext>
              </a:extLst>
            </p:cNvPr>
            <p:cNvSpPr>
              <a:spLocks/>
            </p:cNvSpPr>
            <p:nvPr/>
          </p:nvSpPr>
          <p:spPr bwMode="hidden">
            <a:xfrm>
              <a:off x="5435" y="2702"/>
              <a:ext cx="323" cy="299"/>
            </a:xfrm>
            <a:custGeom>
              <a:avLst/>
              <a:gdLst>
                <a:gd name="T0" fmla="*/ 323 w 323"/>
                <a:gd name="T1" fmla="*/ 299 h 299"/>
                <a:gd name="T2" fmla="*/ 323 w 323"/>
                <a:gd name="T3" fmla="*/ 263 h 299"/>
                <a:gd name="T4" fmla="*/ 18 w 323"/>
                <a:gd name="T5" fmla="*/ 0 h 299"/>
                <a:gd name="T6" fmla="*/ 0 w 323"/>
                <a:gd name="T7" fmla="*/ 23 h 299"/>
                <a:gd name="T8" fmla="*/ 323 w 323"/>
                <a:gd name="T9" fmla="*/ 299 h 299"/>
                <a:gd name="T10" fmla="*/ 323 w 323"/>
                <a:gd name="T11" fmla="*/ 299 h 2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23" h="299">
                  <a:moveTo>
                    <a:pt x="323" y="299"/>
                  </a:moveTo>
                  <a:lnTo>
                    <a:pt x="323" y="263"/>
                  </a:lnTo>
                  <a:lnTo>
                    <a:pt x="18" y="0"/>
                  </a:lnTo>
                  <a:lnTo>
                    <a:pt x="0" y="23"/>
                  </a:lnTo>
                  <a:lnTo>
                    <a:pt x="323" y="299"/>
                  </a:lnTo>
                  <a:lnTo>
                    <a:pt x="323" y="29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4118"/>
                    <a:invGamma/>
                  </a:schemeClr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cs-CZ">
                <a:latin typeface="Arial" charset="0"/>
              </a:endParaRPr>
            </a:p>
          </p:txBody>
        </p:sp>
        <p:sp>
          <p:nvSpPr>
            <p:cNvPr id="21" name="Freeform 19">
              <a:extLst>
                <a:ext uri="{FF2B5EF4-FFF2-40B4-BE49-F238E27FC236}">
                  <a16:creationId xmlns:a16="http://schemas.microsoft.com/office/drawing/2014/main" id="{8C49A150-04AE-4E11-972F-C5F7E56BC0FA}"/>
                </a:ext>
              </a:extLst>
            </p:cNvPr>
            <p:cNvSpPr>
              <a:spLocks/>
            </p:cNvSpPr>
            <p:nvPr/>
          </p:nvSpPr>
          <p:spPr bwMode="hidden">
            <a:xfrm>
              <a:off x="5477" y="2588"/>
              <a:ext cx="281" cy="335"/>
            </a:xfrm>
            <a:custGeom>
              <a:avLst/>
              <a:gdLst>
                <a:gd name="T0" fmla="*/ 281 w 281"/>
                <a:gd name="T1" fmla="*/ 335 h 335"/>
                <a:gd name="T2" fmla="*/ 281 w 281"/>
                <a:gd name="T3" fmla="*/ 173 h 335"/>
                <a:gd name="T4" fmla="*/ 96 w 281"/>
                <a:gd name="T5" fmla="*/ 0 h 335"/>
                <a:gd name="T6" fmla="*/ 0 w 281"/>
                <a:gd name="T7" fmla="*/ 90 h 335"/>
                <a:gd name="T8" fmla="*/ 281 w 281"/>
                <a:gd name="T9" fmla="*/ 335 h 335"/>
                <a:gd name="T10" fmla="*/ 281 w 281"/>
                <a:gd name="T11" fmla="*/ 335 h 33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81" h="335">
                  <a:moveTo>
                    <a:pt x="281" y="335"/>
                  </a:moveTo>
                  <a:lnTo>
                    <a:pt x="281" y="173"/>
                  </a:lnTo>
                  <a:lnTo>
                    <a:pt x="96" y="0"/>
                  </a:lnTo>
                  <a:lnTo>
                    <a:pt x="0" y="90"/>
                  </a:lnTo>
                  <a:lnTo>
                    <a:pt x="281" y="335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2" name="Freeform 20">
              <a:extLst>
                <a:ext uri="{FF2B5EF4-FFF2-40B4-BE49-F238E27FC236}">
                  <a16:creationId xmlns:a16="http://schemas.microsoft.com/office/drawing/2014/main" id="{B34E7A72-AA9A-42F7-B92C-61286D2B3AE5}"/>
                </a:ext>
              </a:extLst>
            </p:cNvPr>
            <p:cNvSpPr>
              <a:spLocks/>
            </p:cNvSpPr>
            <p:nvPr/>
          </p:nvSpPr>
          <p:spPr bwMode="hidden">
            <a:xfrm>
              <a:off x="2454" y="0"/>
              <a:ext cx="3119" cy="2678"/>
            </a:xfrm>
            <a:custGeom>
              <a:avLst/>
              <a:gdLst>
                <a:gd name="T0" fmla="*/ 0 w 3122"/>
                <a:gd name="T1" fmla="*/ 0 h 2680"/>
                <a:gd name="T2" fmla="*/ 3026 w 3122"/>
                <a:gd name="T3" fmla="*/ 2680 h 2680"/>
                <a:gd name="T4" fmla="*/ 3122 w 3122"/>
                <a:gd name="T5" fmla="*/ 2590 h 2680"/>
                <a:gd name="T6" fmla="*/ 383 w 3122"/>
                <a:gd name="T7" fmla="*/ 0 h 2680"/>
                <a:gd name="T8" fmla="*/ 0 w 3122"/>
                <a:gd name="T9" fmla="*/ 0 h 2680"/>
                <a:gd name="T10" fmla="*/ 0 w 3122"/>
                <a:gd name="T11" fmla="*/ 0 h 26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122" h="2680">
                  <a:moveTo>
                    <a:pt x="0" y="0"/>
                  </a:moveTo>
                  <a:lnTo>
                    <a:pt x="3026" y="2680"/>
                  </a:lnTo>
                  <a:lnTo>
                    <a:pt x="3122" y="2590"/>
                  </a:lnTo>
                  <a:lnTo>
                    <a:pt x="383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cs-CZ">
                <a:latin typeface="Arial" charset="0"/>
              </a:endParaRPr>
            </a:p>
          </p:txBody>
        </p:sp>
        <p:sp>
          <p:nvSpPr>
            <p:cNvPr id="23" name="Freeform 21">
              <a:extLst>
                <a:ext uri="{FF2B5EF4-FFF2-40B4-BE49-F238E27FC236}">
                  <a16:creationId xmlns:a16="http://schemas.microsoft.com/office/drawing/2014/main" id="{6284BB50-4626-47BB-9FF1-4CC10F0D0928}"/>
                </a:ext>
              </a:extLst>
            </p:cNvPr>
            <p:cNvSpPr>
              <a:spLocks/>
            </p:cNvSpPr>
            <p:nvPr/>
          </p:nvSpPr>
          <p:spPr bwMode="hidden">
            <a:xfrm>
              <a:off x="5626" y="2534"/>
              <a:ext cx="132" cy="132"/>
            </a:xfrm>
            <a:custGeom>
              <a:avLst/>
              <a:gdLst>
                <a:gd name="T0" fmla="*/ 132 w 132"/>
                <a:gd name="T1" fmla="*/ 132 h 132"/>
                <a:gd name="T2" fmla="*/ 0 w 132"/>
                <a:gd name="T3" fmla="*/ 0 h 132"/>
                <a:gd name="T4" fmla="*/ 0 w 132"/>
                <a:gd name="T5" fmla="*/ 0 h 132"/>
                <a:gd name="T6" fmla="*/ 132 w 132"/>
                <a:gd name="T7" fmla="*/ 132 h 132"/>
                <a:gd name="T8" fmla="*/ 132 w 132"/>
                <a:gd name="T9" fmla="*/ 132 h 13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32" h="132">
                  <a:moveTo>
                    <a:pt x="132" y="132"/>
                  </a:moveTo>
                  <a:lnTo>
                    <a:pt x="0" y="0"/>
                  </a:lnTo>
                  <a:lnTo>
                    <a:pt x="132" y="132"/>
                  </a:lnTo>
                  <a:close/>
                </a:path>
              </a:pathLst>
            </a:custGeom>
            <a:solidFill>
              <a:srgbClr val="FF99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4" name="Freeform 22">
              <a:extLst>
                <a:ext uri="{FF2B5EF4-FFF2-40B4-BE49-F238E27FC236}">
                  <a16:creationId xmlns:a16="http://schemas.microsoft.com/office/drawing/2014/main" id="{3B54503B-71DF-4E5C-9C93-B7DB32E1BF2D}"/>
                </a:ext>
              </a:extLst>
            </p:cNvPr>
            <p:cNvSpPr>
              <a:spLocks/>
            </p:cNvSpPr>
            <p:nvPr/>
          </p:nvSpPr>
          <p:spPr bwMode="hidden">
            <a:xfrm>
              <a:off x="3112" y="0"/>
              <a:ext cx="2514" cy="2534"/>
            </a:xfrm>
            <a:custGeom>
              <a:avLst/>
              <a:gdLst>
                <a:gd name="T0" fmla="*/ 0 w 2517"/>
                <a:gd name="T1" fmla="*/ 0 h 2536"/>
                <a:gd name="T2" fmla="*/ 2517 w 2517"/>
                <a:gd name="T3" fmla="*/ 2536 h 2536"/>
                <a:gd name="T4" fmla="*/ 2517 w 2517"/>
                <a:gd name="T5" fmla="*/ 2536 h 2536"/>
                <a:gd name="T6" fmla="*/ 66 w 2517"/>
                <a:gd name="T7" fmla="*/ 0 h 2536"/>
                <a:gd name="T8" fmla="*/ 0 w 2517"/>
                <a:gd name="T9" fmla="*/ 0 h 2536"/>
                <a:gd name="T10" fmla="*/ 0 w 2517"/>
                <a:gd name="T11" fmla="*/ 0 h 25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517" h="2536">
                  <a:moveTo>
                    <a:pt x="0" y="0"/>
                  </a:moveTo>
                  <a:lnTo>
                    <a:pt x="2517" y="2536"/>
                  </a:lnTo>
                  <a:lnTo>
                    <a:pt x="2517" y="2536"/>
                  </a:lnTo>
                  <a:lnTo>
                    <a:pt x="6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1373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cs-CZ">
                <a:latin typeface="Arial" charset="0"/>
              </a:endParaRPr>
            </a:p>
          </p:txBody>
        </p:sp>
        <p:sp>
          <p:nvSpPr>
            <p:cNvPr id="25" name="Freeform 23">
              <a:extLst>
                <a:ext uri="{FF2B5EF4-FFF2-40B4-BE49-F238E27FC236}">
                  <a16:creationId xmlns:a16="http://schemas.microsoft.com/office/drawing/2014/main" id="{FD5B1E84-85DE-4D8F-9A9C-C0E0838B2C5F}"/>
                </a:ext>
              </a:extLst>
            </p:cNvPr>
            <p:cNvSpPr>
              <a:spLocks/>
            </p:cNvSpPr>
            <p:nvPr/>
          </p:nvSpPr>
          <p:spPr bwMode="hidden">
            <a:xfrm>
              <a:off x="3488" y="0"/>
              <a:ext cx="2198" cy="2480"/>
            </a:xfrm>
            <a:custGeom>
              <a:avLst/>
              <a:gdLst>
                <a:gd name="T0" fmla="*/ 0 w 2200"/>
                <a:gd name="T1" fmla="*/ 0 h 2482"/>
                <a:gd name="T2" fmla="*/ 2188 w 2200"/>
                <a:gd name="T3" fmla="*/ 2482 h 2482"/>
                <a:gd name="T4" fmla="*/ 2200 w 2200"/>
                <a:gd name="T5" fmla="*/ 2476 h 2482"/>
                <a:gd name="T6" fmla="*/ 317 w 2200"/>
                <a:gd name="T7" fmla="*/ 0 h 2482"/>
                <a:gd name="T8" fmla="*/ 0 w 2200"/>
                <a:gd name="T9" fmla="*/ 0 h 2482"/>
                <a:gd name="T10" fmla="*/ 0 w 2200"/>
                <a:gd name="T11" fmla="*/ 0 h 24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200" h="2482">
                  <a:moveTo>
                    <a:pt x="0" y="0"/>
                  </a:moveTo>
                  <a:lnTo>
                    <a:pt x="2188" y="2482"/>
                  </a:lnTo>
                  <a:lnTo>
                    <a:pt x="2200" y="2476"/>
                  </a:lnTo>
                  <a:lnTo>
                    <a:pt x="31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cs-CZ">
                <a:latin typeface="Arial" charset="0"/>
              </a:endParaRPr>
            </a:p>
          </p:txBody>
        </p:sp>
        <p:sp>
          <p:nvSpPr>
            <p:cNvPr id="26" name="Freeform 24">
              <a:extLst>
                <a:ext uri="{FF2B5EF4-FFF2-40B4-BE49-F238E27FC236}">
                  <a16:creationId xmlns:a16="http://schemas.microsoft.com/office/drawing/2014/main" id="{7A62CA88-C98A-46AE-B852-BCBD1FC16FF8}"/>
                </a:ext>
              </a:extLst>
            </p:cNvPr>
            <p:cNvSpPr>
              <a:spLocks/>
            </p:cNvSpPr>
            <p:nvPr/>
          </p:nvSpPr>
          <p:spPr bwMode="hidden">
            <a:xfrm>
              <a:off x="5674" y="2474"/>
              <a:ext cx="84" cy="96"/>
            </a:xfrm>
            <a:custGeom>
              <a:avLst/>
              <a:gdLst>
                <a:gd name="T0" fmla="*/ 84 w 84"/>
                <a:gd name="T1" fmla="*/ 96 h 96"/>
                <a:gd name="T2" fmla="*/ 84 w 84"/>
                <a:gd name="T3" fmla="*/ 90 h 96"/>
                <a:gd name="T4" fmla="*/ 12 w 84"/>
                <a:gd name="T5" fmla="*/ 0 h 96"/>
                <a:gd name="T6" fmla="*/ 0 w 84"/>
                <a:gd name="T7" fmla="*/ 6 h 96"/>
                <a:gd name="T8" fmla="*/ 84 w 84"/>
                <a:gd name="T9" fmla="*/ 96 h 96"/>
                <a:gd name="T10" fmla="*/ 84 w 84"/>
                <a:gd name="T11" fmla="*/ 96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4" h="96">
                  <a:moveTo>
                    <a:pt x="84" y="96"/>
                  </a:moveTo>
                  <a:lnTo>
                    <a:pt x="84" y="90"/>
                  </a:lnTo>
                  <a:lnTo>
                    <a:pt x="12" y="0"/>
                  </a:lnTo>
                  <a:lnTo>
                    <a:pt x="0" y="6"/>
                  </a:lnTo>
                  <a:lnTo>
                    <a:pt x="84" y="96"/>
                  </a:lnTo>
                  <a:lnTo>
                    <a:pt x="84" y="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cs-CZ">
                <a:latin typeface="Arial" charset="0"/>
              </a:endParaRPr>
            </a:p>
          </p:txBody>
        </p:sp>
        <p:sp>
          <p:nvSpPr>
            <p:cNvPr id="27" name="Freeform 25">
              <a:extLst>
                <a:ext uri="{FF2B5EF4-FFF2-40B4-BE49-F238E27FC236}">
                  <a16:creationId xmlns:a16="http://schemas.microsoft.com/office/drawing/2014/main" id="{3DB65C53-2FCC-43D0-9092-E7C8C2A02130}"/>
                </a:ext>
              </a:extLst>
            </p:cNvPr>
            <p:cNvSpPr>
              <a:spLocks/>
            </p:cNvSpPr>
            <p:nvPr/>
          </p:nvSpPr>
          <p:spPr bwMode="hidden">
            <a:xfrm>
              <a:off x="5603" y="850"/>
              <a:ext cx="155" cy="516"/>
            </a:xfrm>
            <a:custGeom>
              <a:avLst/>
              <a:gdLst>
                <a:gd name="T0" fmla="*/ 155 w 155"/>
                <a:gd name="T1" fmla="*/ 516 h 516"/>
                <a:gd name="T2" fmla="*/ 155 w 155"/>
                <a:gd name="T3" fmla="*/ 204 h 516"/>
                <a:gd name="T4" fmla="*/ 77 w 155"/>
                <a:gd name="T5" fmla="*/ 0 h 516"/>
                <a:gd name="T6" fmla="*/ 0 w 155"/>
                <a:gd name="T7" fmla="*/ 192 h 516"/>
                <a:gd name="T8" fmla="*/ 155 w 155"/>
                <a:gd name="T9" fmla="*/ 516 h 516"/>
                <a:gd name="T10" fmla="*/ 155 w 155"/>
                <a:gd name="T11" fmla="*/ 516 h 51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55" h="516">
                  <a:moveTo>
                    <a:pt x="155" y="516"/>
                  </a:moveTo>
                  <a:lnTo>
                    <a:pt x="155" y="204"/>
                  </a:lnTo>
                  <a:lnTo>
                    <a:pt x="77" y="0"/>
                  </a:lnTo>
                  <a:lnTo>
                    <a:pt x="0" y="192"/>
                  </a:lnTo>
                  <a:lnTo>
                    <a:pt x="155" y="516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8" name="Freeform 26">
              <a:extLst>
                <a:ext uri="{FF2B5EF4-FFF2-40B4-BE49-F238E27FC236}">
                  <a16:creationId xmlns:a16="http://schemas.microsoft.com/office/drawing/2014/main" id="{7D593EBB-FB5C-407E-9A82-8CA557B2B571}"/>
                </a:ext>
              </a:extLst>
            </p:cNvPr>
            <p:cNvSpPr>
              <a:spLocks/>
            </p:cNvSpPr>
            <p:nvPr/>
          </p:nvSpPr>
          <p:spPr bwMode="hidden">
            <a:xfrm>
              <a:off x="5107" y="0"/>
              <a:ext cx="573" cy="1042"/>
            </a:xfrm>
            <a:custGeom>
              <a:avLst/>
              <a:gdLst>
                <a:gd name="T0" fmla="*/ 0 w 574"/>
                <a:gd name="T1" fmla="*/ 0 h 1043"/>
                <a:gd name="T2" fmla="*/ 497 w 574"/>
                <a:gd name="T3" fmla="*/ 1043 h 1043"/>
                <a:gd name="T4" fmla="*/ 574 w 574"/>
                <a:gd name="T5" fmla="*/ 851 h 1043"/>
                <a:gd name="T6" fmla="*/ 251 w 574"/>
                <a:gd name="T7" fmla="*/ 0 h 1043"/>
                <a:gd name="T8" fmla="*/ 0 w 574"/>
                <a:gd name="T9" fmla="*/ 0 h 1043"/>
                <a:gd name="T10" fmla="*/ 0 w 574"/>
                <a:gd name="T11" fmla="*/ 0 h 10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" h="1043">
                  <a:moveTo>
                    <a:pt x="0" y="0"/>
                  </a:moveTo>
                  <a:lnTo>
                    <a:pt x="497" y="1043"/>
                  </a:lnTo>
                  <a:lnTo>
                    <a:pt x="574" y="851"/>
                  </a:lnTo>
                  <a:lnTo>
                    <a:pt x="251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cs-CZ">
                <a:latin typeface="Arial" charset="0"/>
              </a:endParaRPr>
            </a:p>
          </p:txBody>
        </p:sp>
        <p:sp>
          <p:nvSpPr>
            <p:cNvPr id="29" name="Freeform 27">
              <a:extLst>
                <a:ext uri="{FF2B5EF4-FFF2-40B4-BE49-F238E27FC236}">
                  <a16:creationId xmlns:a16="http://schemas.microsoft.com/office/drawing/2014/main" id="{95753C56-31D0-4A29-AA07-F72666A14804}"/>
                </a:ext>
              </a:extLst>
            </p:cNvPr>
            <p:cNvSpPr>
              <a:spLocks/>
            </p:cNvSpPr>
            <p:nvPr/>
          </p:nvSpPr>
          <p:spPr bwMode="hidden">
            <a:xfrm>
              <a:off x="5411" y="0"/>
              <a:ext cx="341" cy="796"/>
            </a:xfrm>
            <a:custGeom>
              <a:avLst/>
              <a:gdLst>
                <a:gd name="T0" fmla="*/ 144 w 341"/>
                <a:gd name="T1" fmla="*/ 0 h 797"/>
                <a:gd name="T2" fmla="*/ 0 w 341"/>
                <a:gd name="T3" fmla="*/ 0 h 797"/>
                <a:gd name="T4" fmla="*/ 287 w 341"/>
                <a:gd name="T5" fmla="*/ 797 h 797"/>
                <a:gd name="T6" fmla="*/ 341 w 341"/>
                <a:gd name="T7" fmla="*/ 653 h 797"/>
                <a:gd name="T8" fmla="*/ 144 w 341"/>
                <a:gd name="T9" fmla="*/ 0 h 797"/>
                <a:gd name="T10" fmla="*/ 144 w 341"/>
                <a:gd name="T11" fmla="*/ 0 h 7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41" h="797">
                  <a:moveTo>
                    <a:pt x="144" y="0"/>
                  </a:moveTo>
                  <a:lnTo>
                    <a:pt x="0" y="0"/>
                  </a:lnTo>
                  <a:lnTo>
                    <a:pt x="287" y="797"/>
                  </a:lnTo>
                  <a:lnTo>
                    <a:pt x="341" y="653"/>
                  </a:lnTo>
                  <a:lnTo>
                    <a:pt x="144" y="0"/>
                  </a:lnTo>
                  <a:lnTo>
                    <a:pt x="144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980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cs-CZ">
                <a:latin typeface="Arial" charset="0"/>
              </a:endParaRPr>
            </a:p>
          </p:txBody>
        </p:sp>
        <p:sp>
          <p:nvSpPr>
            <p:cNvPr id="30" name="Freeform 28">
              <a:extLst>
                <a:ext uri="{FF2B5EF4-FFF2-40B4-BE49-F238E27FC236}">
                  <a16:creationId xmlns:a16="http://schemas.microsoft.com/office/drawing/2014/main" id="{92969854-BD7C-4581-8CF3-7A6D5D91FA9C}"/>
                </a:ext>
              </a:extLst>
            </p:cNvPr>
            <p:cNvSpPr>
              <a:spLocks/>
            </p:cNvSpPr>
            <p:nvPr/>
          </p:nvSpPr>
          <p:spPr bwMode="hidden">
            <a:xfrm>
              <a:off x="5698" y="653"/>
              <a:ext cx="60" cy="311"/>
            </a:xfrm>
            <a:custGeom>
              <a:avLst/>
              <a:gdLst>
                <a:gd name="T0" fmla="*/ 0 w 60"/>
                <a:gd name="T1" fmla="*/ 144 h 312"/>
                <a:gd name="T2" fmla="*/ 60 w 60"/>
                <a:gd name="T3" fmla="*/ 305 h 312"/>
                <a:gd name="T4" fmla="*/ 60 w 60"/>
                <a:gd name="T5" fmla="*/ 6 h 312"/>
                <a:gd name="T6" fmla="*/ 54 w 60"/>
                <a:gd name="T7" fmla="*/ 0 h 312"/>
                <a:gd name="T8" fmla="*/ 0 w 60"/>
                <a:gd name="T9" fmla="*/ 144 h 312"/>
                <a:gd name="T10" fmla="*/ 0 w 60"/>
                <a:gd name="T11" fmla="*/ 144 h 31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60" h="312">
                  <a:moveTo>
                    <a:pt x="0" y="144"/>
                  </a:moveTo>
                  <a:lnTo>
                    <a:pt x="60" y="312"/>
                  </a:lnTo>
                  <a:lnTo>
                    <a:pt x="60" y="6"/>
                  </a:lnTo>
                  <a:lnTo>
                    <a:pt x="54" y="0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1" name="Freeform 29">
              <a:extLst>
                <a:ext uri="{FF2B5EF4-FFF2-40B4-BE49-F238E27FC236}">
                  <a16:creationId xmlns:a16="http://schemas.microsoft.com/office/drawing/2014/main" id="{0BA0AD11-C554-4BEC-B0D7-A01B7CDC89F6}"/>
                </a:ext>
              </a:extLst>
            </p:cNvPr>
            <p:cNvSpPr>
              <a:spLocks/>
            </p:cNvSpPr>
            <p:nvPr/>
          </p:nvSpPr>
          <p:spPr bwMode="hidden">
            <a:xfrm>
              <a:off x="2" y="1601"/>
              <a:ext cx="5752" cy="1864"/>
            </a:xfrm>
            <a:custGeom>
              <a:avLst/>
              <a:gdLst>
                <a:gd name="T0" fmla="*/ 0 w 5740"/>
                <a:gd name="T1" fmla="*/ 371 h 1864"/>
                <a:gd name="T2" fmla="*/ 5740 w 5740"/>
                <a:gd name="T3" fmla="*/ 1864 h 1864"/>
                <a:gd name="T4" fmla="*/ 5740 w 5740"/>
                <a:gd name="T5" fmla="*/ 1834 h 1864"/>
                <a:gd name="T6" fmla="*/ 0 w 5740"/>
                <a:gd name="T7" fmla="*/ 0 h 1864"/>
                <a:gd name="T8" fmla="*/ 0 w 5740"/>
                <a:gd name="T9" fmla="*/ 371 h 1864"/>
                <a:gd name="T10" fmla="*/ 0 w 5740"/>
                <a:gd name="T11" fmla="*/ 371 h 18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0" h="1864">
                  <a:moveTo>
                    <a:pt x="0" y="371"/>
                  </a:moveTo>
                  <a:lnTo>
                    <a:pt x="5740" y="1864"/>
                  </a:lnTo>
                  <a:lnTo>
                    <a:pt x="5740" y="1834"/>
                  </a:lnTo>
                  <a:lnTo>
                    <a:pt x="0" y="0"/>
                  </a:lnTo>
                  <a:lnTo>
                    <a:pt x="0" y="371"/>
                  </a:lnTo>
                  <a:lnTo>
                    <a:pt x="0" y="371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3529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cs-CZ">
                <a:latin typeface="Arial" charset="0"/>
              </a:endParaRPr>
            </a:p>
          </p:txBody>
        </p:sp>
        <p:sp>
          <p:nvSpPr>
            <p:cNvPr id="32" name="Freeform 30">
              <a:extLst>
                <a:ext uri="{FF2B5EF4-FFF2-40B4-BE49-F238E27FC236}">
                  <a16:creationId xmlns:a16="http://schemas.microsoft.com/office/drawing/2014/main" id="{E00A1239-8AB5-48B1-BDB3-60401A5E274A}"/>
                </a:ext>
              </a:extLst>
            </p:cNvPr>
            <p:cNvSpPr>
              <a:spLocks/>
            </p:cNvSpPr>
            <p:nvPr/>
          </p:nvSpPr>
          <p:spPr bwMode="hidden">
            <a:xfrm>
              <a:off x="5754" y="3483"/>
              <a:ext cx="6" cy="6"/>
            </a:xfrm>
            <a:custGeom>
              <a:avLst/>
              <a:gdLst>
                <a:gd name="T0" fmla="*/ 6 w 6"/>
                <a:gd name="T1" fmla="*/ 6 h 6"/>
                <a:gd name="T2" fmla="*/ 0 w 6"/>
                <a:gd name="T3" fmla="*/ 0 h 6"/>
                <a:gd name="T4" fmla="*/ 0 w 6"/>
                <a:gd name="T5" fmla="*/ 6 h 6"/>
                <a:gd name="T6" fmla="*/ 6 w 6"/>
                <a:gd name="T7" fmla="*/ 6 h 6"/>
                <a:gd name="T8" fmla="*/ 6 w 6"/>
                <a:gd name="T9" fmla="*/ 6 h 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6" h="6">
                  <a:moveTo>
                    <a:pt x="6" y="6"/>
                  </a:moveTo>
                  <a:lnTo>
                    <a:pt x="0" y="0"/>
                  </a:lnTo>
                  <a:lnTo>
                    <a:pt x="0" y="6"/>
                  </a:lnTo>
                  <a:lnTo>
                    <a:pt x="6" y="6"/>
                  </a:lnTo>
                  <a:close/>
                </a:path>
              </a:pathLst>
            </a:custGeom>
            <a:solidFill>
              <a:srgbClr val="18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3" name="Freeform 31">
              <a:extLst>
                <a:ext uri="{FF2B5EF4-FFF2-40B4-BE49-F238E27FC236}">
                  <a16:creationId xmlns:a16="http://schemas.microsoft.com/office/drawing/2014/main" id="{20A8144E-B39C-46ED-8DD2-B99C37CDD27B}"/>
                </a:ext>
              </a:extLst>
            </p:cNvPr>
            <p:cNvSpPr>
              <a:spLocks/>
            </p:cNvSpPr>
            <p:nvPr/>
          </p:nvSpPr>
          <p:spPr bwMode="hidden">
            <a:xfrm>
              <a:off x="2" y="2152"/>
              <a:ext cx="5752" cy="1337"/>
            </a:xfrm>
            <a:custGeom>
              <a:avLst/>
              <a:gdLst>
                <a:gd name="T0" fmla="*/ 0 w 5740"/>
                <a:gd name="T1" fmla="*/ 366 h 1337"/>
                <a:gd name="T2" fmla="*/ 5740 w 5740"/>
                <a:gd name="T3" fmla="*/ 1337 h 1337"/>
                <a:gd name="T4" fmla="*/ 5740 w 5740"/>
                <a:gd name="T5" fmla="*/ 1331 h 1337"/>
                <a:gd name="T6" fmla="*/ 0 w 5740"/>
                <a:gd name="T7" fmla="*/ 0 h 1337"/>
                <a:gd name="T8" fmla="*/ 0 w 5740"/>
                <a:gd name="T9" fmla="*/ 366 h 1337"/>
                <a:gd name="T10" fmla="*/ 0 w 5740"/>
                <a:gd name="T11" fmla="*/ 366 h 13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0" h="1337">
                  <a:moveTo>
                    <a:pt x="0" y="366"/>
                  </a:moveTo>
                  <a:lnTo>
                    <a:pt x="5740" y="1337"/>
                  </a:lnTo>
                  <a:lnTo>
                    <a:pt x="5740" y="1331"/>
                  </a:lnTo>
                  <a:lnTo>
                    <a:pt x="0" y="0"/>
                  </a:lnTo>
                  <a:lnTo>
                    <a:pt x="0" y="366"/>
                  </a:lnTo>
                  <a:lnTo>
                    <a:pt x="0" y="36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078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cs-CZ">
                <a:latin typeface="Arial" charset="0"/>
              </a:endParaRPr>
            </a:p>
          </p:txBody>
        </p:sp>
        <p:sp>
          <p:nvSpPr>
            <p:cNvPr id="34" name="Freeform 32">
              <a:extLst>
                <a:ext uri="{FF2B5EF4-FFF2-40B4-BE49-F238E27FC236}">
                  <a16:creationId xmlns:a16="http://schemas.microsoft.com/office/drawing/2014/main" id="{536A3C25-5E79-4C49-AEE8-BB58E567B063}"/>
                </a:ext>
              </a:extLst>
            </p:cNvPr>
            <p:cNvSpPr>
              <a:spLocks/>
            </p:cNvSpPr>
            <p:nvPr/>
          </p:nvSpPr>
          <p:spPr bwMode="hidden">
            <a:xfrm>
              <a:off x="2" y="3177"/>
              <a:ext cx="5752" cy="414"/>
            </a:xfrm>
            <a:custGeom>
              <a:avLst/>
              <a:gdLst>
                <a:gd name="T0" fmla="*/ 0 w 5740"/>
                <a:gd name="T1" fmla="*/ 48 h 414"/>
                <a:gd name="T2" fmla="*/ 5740 w 5740"/>
                <a:gd name="T3" fmla="*/ 414 h 414"/>
                <a:gd name="T4" fmla="*/ 5740 w 5740"/>
                <a:gd name="T5" fmla="*/ 402 h 414"/>
                <a:gd name="T6" fmla="*/ 0 w 5740"/>
                <a:gd name="T7" fmla="*/ 0 h 414"/>
                <a:gd name="T8" fmla="*/ 0 w 5740"/>
                <a:gd name="T9" fmla="*/ 48 h 414"/>
                <a:gd name="T10" fmla="*/ 0 w 5740"/>
                <a:gd name="T11" fmla="*/ 48 h 4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0" h="414">
                  <a:moveTo>
                    <a:pt x="0" y="48"/>
                  </a:moveTo>
                  <a:lnTo>
                    <a:pt x="5740" y="414"/>
                  </a:lnTo>
                  <a:lnTo>
                    <a:pt x="5740" y="402"/>
                  </a:lnTo>
                  <a:lnTo>
                    <a:pt x="0" y="0"/>
                  </a:lnTo>
                  <a:lnTo>
                    <a:pt x="0" y="48"/>
                  </a:lnTo>
                  <a:lnTo>
                    <a:pt x="0" y="4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cs-CZ">
                <a:latin typeface="Arial" charset="0"/>
              </a:endParaRPr>
            </a:p>
          </p:txBody>
        </p:sp>
        <p:sp>
          <p:nvSpPr>
            <p:cNvPr id="35" name="Freeform 33">
              <a:extLst>
                <a:ext uri="{FF2B5EF4-FFF2-40B4-BE49-F238E27FC236}">
                  <a16:creationId xmlns:a16="http://schemas.microsoft.com/office/drawing/2014/main" id="{7AB654A6-5060-4BE3-AAA2-4DF9EAC2FF75}"/>
                </a:ext>
              </a:extLst>
            </p:cNvPr>
            <p:cNvSpPr>
              <a:spLocks/>
            </p:cNvSpPr>
            <p:nvPr/>
          </p:nvSpPr>
          <p:spPr bwMode="hidden">
            <a:xfrm>
              <a:off x="1297" y="0"/>
              <a:ext cx="4457" cy="3177"/>
            </a:xfrm>
            <a:custGeom>
              <a:avLst/>
              <a:gdLst>
                <a:gd name="T0" fmla="*/ 0 w 4448"/>
                <a:gd name="T1" fmla="*/ 0 h 3177"/>
                <a:gd name="T2" fmla="*/ 4448 w 4448"/>
                <a:gd name="T3" fmla="*/ 3177 h 3177"/>
                <a:gd name="T4" fmla="*/ 4448 w 4448"/>
                <a:gd name="T5" fmla="*/ 3153 h 3177"/>
                <a:gd name="T6" fmla="*/ 125 w 4448"/>
                <a:gd name="T7" fmla="*/ 0 h 3177"/>
                <a:gd name="T8" fmla="*/ 0 w 4448"/>
                <a:gd name="T9" fmla="*/ 0 h 3177"/>
                <a:gd name="T10" fmla="*/ 0 w 4448"/>
                <a:gd name="T11" fmla="*/ 0 h 31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448" h="3177">
                  <a:moveTo>
                    <a:pt x="0" y="0"/>
                  </a:moveTo>
                  <a:lnTo>
                    <a:pt x="4448" y="3177"/>
                  </a:lnTo>
                  <a:lnTo>
                    <a:pt x="4448" y="3153"/>
                  </a:lnTo>
                  <a:lnTo>
                    <a:pt x="125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8627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cs-CZ">
                <a:latin typeface="Arial" charset="0"/>
              </a:endParaRPr>
            </a:p>
          </p:txBody>
        </p:sp>
        <p:sp>
          <p:nvSpPr>
            <p:cNvPr id="36" name="Freeform 34">
              <a:extLst>
                <a:ext uri="{FF2B5EF4-FFF2-40B4-BE49-F238E27FC236}">
                  <a16:creationId xmlns:a16="http://schemas.microsoft.com/office/drawing/2014/main" id="{67125511-C682-4DE1-B1C9-EDBA1797375A}"/>
                </a:ext>
              </a:extLst>
            </p:cNvPr>
            <p:cNvSpPr>
              <a:spLocks/>
            </p:cNvSpPr>
            <p:nvPr/>
          </p:nvSpPr>
          <p:spPr bwMode="hidden">
            <a:xfrm>
              <a:off x="3321" y="0"/>
              <a:ext cx="2433" cy="2614"/>
            </a:xfrm>
            <a:custGeom>
              <a:avLst/>
              <a:gdLst>
                <a:gd name="T0" fmla="*/ 0 w 2428"/>
                <a:gd name="T1" fmla="*/ 0 h 2614"/>
                <a:gd name="T2" fmla="*/ 2428 w 2428"/>
                <a:gd name="T3" fmla="*/ 2614 h 2614"/>
                <a:gd name="T4" fmla="*/ 2428 w 2428"/>
                <a:gd name="T5" fmla="*/ 2608 h 2614"/>
                <a:gd name="T6" fmla="*/ 66 w 2428"/>
                <a:gd name="T7" fmla="*/ 0 h 2614"/>
                <a:gd name="T8" fmla="*/ 0 w 2428"/>
                <a:gd name="T9" fmla="*/ 0 h 2614"/>
                <a:gd name="T10" fmla="*/ 0 w 2428"/>
                <a:gd name="T11" fmla="*/ 0 h 26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428" h="2614">
                  <a:moveTo>
                    <a:pt x="0" y="0"/>
                  </a:moveTo>
                  <a:lnTo>
                    <a:pt x="2428" y="2614"/>
                  </a:lnTo>
                  <a:lnTo>
                    <a:pt x="2428" y="2608"/>
                  </a:lnTo>
                  <a:lnTo>
                    <a:pt x="6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cs-CZ">
                <a:latin typeface="Arial" charset="0"/>
              </a:endParaRPr>
            </a:p>
          </p:txBody>
        </p:sp>
        <p:sp>
          <p:nvSpPr>
            <p:cNvPr id="37" name="Freeform 35">
              <a:extLst>
                <a:ext uri="{FF2B5EF4-FFF2-40B4-BE49-F238E27FC236}">
                  <a16:creationId xmlns:a16="http://schemas.microsoft.com/office/drawing/2014/main" id="{B6C590FB-E715-4BB1-9874-880003E11FBC}"/>
                </a:ext>
              </a:extLst>
            </p:cNvPr>
            <p:cNvSpPr>
              <a:spLocks/>
            </p:cNvSpPr>
            <p:nvPr/>
          </p:nvSpPr>
          <p:spPr bwMode="hidden">
            <a:xfrm>
              <a:off x="3950" y="0"/>
              <a:ext cx="1804" cy="2464"/>
            </a:xfrm>
            <a:custGeom>
              <a:avLst/>
              <a:gdLst>
                <a:gd name="T0" fmla="*/ 485 w 1800"/>
                <a:gd name="T1" fmla="*/ 0 h 2464"/>
                <a:gd name="T2" fmla="*/ 0 w 1800"/>
                <a:gd name="T3" fmla="*/ 0 h 2464"/>
                <a:gd name="T4" fmla="*/ 1800 w 1800"/>
                <a:gd name="T5" fmla="*/ 2464 h 2464"/>
                <a:gd name="T6" fmla="*/ 1800 w 1800"/>
                <a:gd name="T7" fmla="*/ 2248 h 2464"/>
                <a:gd name="T8" fmla="*/ 1794 w 1800"/>
                <a:gd name="T9" fmla="*/ 2248 h 2464"/>
                <a:gd name="T10" fmla="*/ 485 w 1800"/>
                <a:gd name="T11" fmla="*/ 0 h 2464"/>
                <a:gd name="T12" fmla="*/ 485 w 1800"/>
                <a:gd name="T13" fmla="*/ 0 h 24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800" h="2464">
                  <a:moveTo>
                    <a:pt x="485" y="0"/>
                  </a:moveTo>
                  <a:lnTo>
                    <a:pt x="0" y="0"/>
                  </a:lnTo>
                  <a:lnTo>
                    <a:pt x="1800" y="2464"/>
                  </a:lnTo>
                  <a:lnTo>
                    <a:pt x="1800" y="2248"/>
                  </a:lnTo>
                  <a:lnTo>
                    <a:pt x="1794" y="2248"/>
                  </a:lnTo>
                  <a:lnTo>
                    <a:pt x="485" y="0"/>
                  </a:lnTo>
                  <a:lnTo>
                    <a:pt x="485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cs-CZ">
                <a:latin typeface="Arial" charset="0"/>
              </a:endParaRPr>
            </a:p>
          </p:txBody>
        </p:sp>
        <p:sp>
          <p:nvSpPr>
            <p:cNvPr id="38" name="Freeform 36">
              <a:extLst>
                <a:ext uri="{FF2B5EF4-FFF2-40B4-BE49-F238E27FC236}">
                  <a16:creationId xmlns:a16="http://schemas.microsoft.com/office/drawing/2014/main" id="{459C39C7-75C2-455D-8015-48649B5514F3}"/>
                </a:ext>
              </a:extLst>
            </p:cNvPr>
            <p:cNvSpPr>
              <a:spLocks/>
            </p:cNvSpPr>
            <p:nvPr/>
          </p:nvSpPr>
          <p:spPr bwMode="hidden">
            <a:xfrm>
              <a:off x="4519" y="0"/>
              <a:ext cx="1235" cy="2074"/>
            </a:xfrm>
            <a:custGeom>
              <a:avLst/>
              <a:gdLst>
                <a:gd name="T0" fmla="*/ 0 w 1232"/>
                <a:gd name="T1" fmla="*/ 0 h 2074"/>
                <a:gd name="T2" fmla="*/ 1232 w 1232"/>
                <a:gd name="T3" fmla="*/ 2074 h 2074"/>
                <a:gd name="T4" fmla="*/ 1232 w 1232"/>
                <a:gd name="T5" fmla="*/ 2038 h 2074"/>
                <a:gd name="T6" fmla="*/ 42 w 1232"/>
                <a:gd name="T7" fmla="*/ 0 h 2074"/>
                <a:gd name="T8" fmla="*/ 0 w 1232"/>
                <a:gd name="T9" fmla="*/ 0 h 2074"/>
                <a:gd name="T10" fmla="*/ 0 w 1232"/>
                <a:gd name="T11" fmla="*/ 0 h 20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232" h="2074">
                  <a:moveTo>
                    <a:pt x="0" y="0"/>
                  </a:moveTo>
                  <a:lnTo>
                    <a:pt x="1232" y="2074"/>
                  </a:lnTo>
                  <a:lnTo>
                    <a:pt x="1232" y="2038"/>
                  </a:lnTo>
                  <a:lnTo>
                    <a:pt x="4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7647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cs-CZ">
                <a:latin typeface="Arial" charset="0"/>
              </a:endParaRPr>
            </a:p>
          </p:txBody>
        </p:sp>
        <p:sp>
          <p:nvSpPr>
            <p:cNvPr id="39" name="Freeform 37">
              <a:extLst>
                <a:ext uri="{FF2B5EF4-FFF2-40B4-BE49-F238E27FC236}">
                  <a16:creationId xmlns:a16="http://schemas.microsoft.com/office/drawing/2014/main" id="{6CFA98A6-663E-4895-865C-683D2A06CD49}"/>
                </a:ext>
              </a:extLst>
            </p:cNvPr>
            <p:cNvSpPr>
              <a:spLocks/>
            </p:cNvSpPr>
            <p:nvPr/>
          </p:nvSpPr>
          <p:spPr bwMode="hidden">
            <a:xfrm>
              <a:off x="4694" y="0"/>
              <a:ext cx="1060" cy="1936"/>
            </a:xfrm>
            <a:custGeom>
              <a:avLst/>
              <a:gdLst>
                <a:gd name="T0" fmla="*/ 0 w 1058"/>
                <a:gd name="T1" fmla="*/ 0 h 1936"/>
                <a:gd name="T2" fmla="*/ 1058 w 1058"/>
                <a:gd name="T3" fmla="*/ 1936 h 1936"/>
                <a:gd name="T4" fmla="*/ 1058 w 1058"/>
                <a:gd name="T5" fmla="*/ 1930 h 1936"/>
                <a:gd name="T6" fmla="*/ 54 w 1058"/>
                <a:gd name="T7" fmla="*/ 0 h 1936"/>
                <a:gd name="T8" fmla="*/ 0 w 1058"/>
                <a:gd name="T9" fmla="*/ 0 h 1936"/>
                <a:gd name="T10" fmla="*/ 0 w 1058"/>
                <a:gd name="T11" fmla="*/ 0 h 19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58" h="1936">
                  <a:moveTo>
                    <a:pt x="0" y="0"/>
                  </a:moveTo>
                  <a:lnTo>
                    <a:pt x="1058" y="1936"/>
                  </a:lnTo>
                  <a:lnTo>
                    <a:pt x="1058" y="1930"/>
                  </a:lnTo>
                  <a:lnTo>
                    <a:pt x="54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2549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cs-CZ">
                <a:latin typeface="Arial" charset="0"/>
              </a:endParaRPr>
            </a:p>
          </p:txBody>
        </p:sp>
        <p:sp>
          <p:nvSpPr>
            <p:cNvPr id="40" name="Freeform 38">
              <a:extLst>
                <a:ext uri="{FF2B5EF4-FFF2-40B4-BE49-F238E27FC236}">
                  <a16:creationId xmlns:a16="http://schemas.microsoft.com/office/drawing/2014/main" id="{90D8D12B-920D-4C69-AC97-87FA25645750}"/>
                </a:ext>
              </a:extLst>
            </p:cNvPr>
            <p:cNvSpPr>
              <a:spLocks/>
            </p:cNvSpPr>
            <p:nvPr/>
          </p:nvSpPr>
          <p:spPr bwMode="hidden">
            <a:xfrm>
              <a:off x="4981" y="0"/>
              <a:ext cx="773" cy="1487"/>
            </a:xfrm>
            <a:custGeom>
              <a:avLst/>
              <a:gdLst>
                <a:gd name="T0" fmla="*/ 771 w 771"/>
                <a:gd name="T1" fmla="*/ 1433 h 1487"/>
                <a:gd name="T2" fmla="*/ 42 w 771"/>
                <a:gd name="T3" fmla="*/ 0 h 1487"/>
                <a:gd name="T4" fmla="*/ 0 w 771"/>
                <a:gd name="T5" fmla="*/ 0 h 1487"/>
                <a:gd name="T6" fmla="*/ 771 w 771"/>
                <a:gd name="T7" fmla="*/ 1487 h 1487"/>
                <a:gd name="T8" fmla="*/ 771 w 771"/>
                <a:gd name="T9" fmla="*/ 1433 h 1487"/>
                <a:gd name="T10" fmla="*/ 771 w 771"/>
                <a:gd name="T11" fmla="*/ 1433 h 14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71" h="1487">
                  <a:moveTo>
                    <a:pt x="771" y="1433"/>
                  </a:moveTo>
                  <a:lnTo>
                    <a:pt x="42" y="0"/>
                  </a:lnTo>
                  <a:lnTo>
                    <a:pt x="0" y="0"/>
                  </a:lnTo>
                  <a:lnTo>
                    <a:pt x="771" y="1487"/>
                  </a:lnTo>
                  <a:lnTo>
                    <a:pt x="771" y="1433"/>
                  </a:lnTo>
                  <a:lnTo>
                    <a:pt x="771" y="1433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882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cs-CZ">
                <a:latin typeface="Arial" charset="0"/>
              </a:endParaRPr>
            </a:p>
          </p:txBody>
        </p:sp>
        <p:grpSp>
          <p:nvGrpSpPr>
            <p:cNvPr id="41" name="Group 39">
              <a:extLst>
                <a:ext uri="{FF2B5EF4-FFF2-40B4-BE49-F238E27FC236}">
                  <a16:creationId xmlns:a16="http://schemas.microsoft.com/office/drawing/2014/main" id="{5574DA09-1934-43A7-B907-82C988A4F381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0" y="1632"/>
              <a:ext cx="5758" cy="1858"/>
              <a:chOff x="0" y="1632"/>
              <a:chExt cx="5758" cy="1858"/>
            </a:xfrm>
          </p:grpSpPr>
          <p:sp>
            <p:nvSpPr>
              <p:cNvPr id="42" name="Freeform 40">
                <a:extLst>
                  <a:ext uri="{FF2B5EF4-FFF2-40B4-BE49-F238E27FC236}">
                    <a16:creationId xmlns:a16="http://schemas.microsoft.com/office/drawing/2014/main" id="{DBA81C9B-1ADC-463C-9C87-C6475F926539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0" y="1632"/>
                <a:ext cx="3670" cy="1313"/>
              </a:xfrm>
              <a:custGeom>
                <a:avLst/>
                <a:gdLst>
                  <a:gd name="T0" fmla="*/ 0 w 3659"/>
                  <a:gd name="T1" fmla="*/ 0 h 1313"/>
                  <a:gd name="T2" fmla="*/ 0 w 3659"/>
                  <a:gd name="T3" fmla="*/ 366 h 1313"/>
                  <a:gd name="T4" fmla="*/ 3635 w 3659"/>
                  <a:gd name="T5" fmla="*/ 1313 h 1313"/>
                  <a:gd name="T6" fmla="*/ 3647 w 3659"/>
                  <a:gd name="T7" fmla="*/ 1235 h 1313"/>
                  <a:gd name="T8" fmla="*/ 3659 w 3659"/>
                  <a:gd name="T9" fmla="*/ 1163 h 1313"/>
                  <a:gd name="T10" fmla="*/ 0 w 3659"/>
                  <a:gd name="T11" fmla="*/ 0 h 1313"/>
                  <a:gd name="T12" fmla="*/ 0 w 3659"/>
                  <a:gd name="T13" fmla="*/ 0 h 13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659" h="1313">
                    <a:moveTo>
                      <a:pt x="0" y="0"/>
                    </a:moveTo>
                    <a:lnTo>
                      <a:pt x="0" y="366"/>
                    </a:lnTo>
                    <a:lnTo>
                      <a:pt x="3635" y="1313"/>
                    </a:lnTo>
                    <a:lnTo>
                      <a:pt x="3647" y="1235"/>
                    </a:lnTo>
                    <a:lnTo>
                      <a:pt x="3659" y="1163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72549"/>
                      <a:invGamma/>
                    </a:schemeClr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</a:endParaRPr>
              </a:p>
            </p:txBody>
          </p:sp>
          <p:sp>
            <p:nvSpPr>
              <p:cNvPr id="43" name="Freeform 41">
                <a:extLst>
                  <a:ext uri="{FF2B5EF4-FFF2-40B4-BE49-F238E27FC236}">
                    <a16:creationId xmlns:a16="http://schemas.microsoft.com/office/drawing/2014/main" id="{448054EC-58FC-496D-A712-91BB59B9CB46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3646" y="2795"/>
                <a:ext cx="2112" cy="695"/>
              </a:xfrm>
              <a:custGeom>
                <a:avLst/>
                <a:gdLst>
                  <a:gd name="T0" fmla="*/ 2105 w 2105"/>
                  <a:gd name="T1" fmla="*/ 665 h 695"/>
                  <a:gd name="T2" fmla="*/ 24 w 2105"/>
                  <a:gd name="T3" fmla="*/ 0 h 695"/>
                  <a:gd name="T4" fmla="*/ 12 w 2105"/>
                  <a:gd name="T5" fmla="*/ 72 h 695"/>
                  <a:gd name="T6" fmla="*/ 0 w 2105"/>
                  <a:gd name="T7" fmla="*/ 150 h 695"/>
                  <a:gd name="T8" fmla="*/ 2105 w 2105"/>
                  <a:gd name="T9" fmla="*/ 695 h 695"/>
                  <a:gd name="T10" fmla="*/ 2105 w 2105"/>
                  <a:gd name="T11" fmla="*/ 665 h 695"/>
                  <a:gd name="T12" fmla="*/ 2105 w 2105"/>
                  <a:gd name="T13" fmla="*/ 665 h 6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105" h="695">
                    <a:moveTo>
                      <a:pt x="2105" y="665"/>
                    </a:moveTo>
                    <a:lnTo>
                      <a:pt x="24" y="0"/>
                    </a:lnTo>
                    <a:lnTo>
                      <a:pt x="12" y="72"/>
                    </a:lnTo>
                    <a:lnTo>
                      <a:pt x="0" y="150"/>
                    </a:lnTo>
                    <a:lnTo>
                      <a:pt x="2105" y="695"/>
                    </a:lnTo>
                    <a:lnTo>
                      <a:pt x="2105" y="665"/>
                    </a:lnTo>
                    <a:lnTo>
                      <a:pt x="2105" y="66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tint val="90980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</a:endParaRPr>
              </a:p>
            </p:txBody>
          </p:sp>
        </p:grpSp>
      </p:grpSp>
      <p:sp>
        <p:nvSpPr>
          <p:cNvPr id="321578" name="Rectangle 42"/>
          <p:cNvSpPr>
            <a:spLocks noGrp="1" noChangeArrowheads="1"/>
          </p:cNvSpPr>
          <p:nvPr>
            <p:ph type="ctrTitle" sz="quarter"/>
          </p:nvPr>
        </p:nvSpPr>
        <p:spPr>
          <a:xfrm>
            <a:off x="457200" y="1600200"/>
            <a:ext cx="8229600" cy="1828800"/>
          </a:xfrm>
        </p:spPr>
        <p:txBody>
          <a:bodyPr/>
          <a:lstStyle>
            <a:lvl1pPr>
              <a:defRPr sz="4800"/>
            </a:lvl1pPr>
          </a:lstStyle>
          <a:p>
            <a:pPr lvl="0"/>
            <a:r>
              <a:rPr lang="cs-CZ" noProof="0"/>
              <a:t>Klepnutím lze upravit styl předlohy nadpisů.</a:t>
            </a:r>
          </a:p>
        </p:txBody>
      </p:sp>
      <p:sp>
        <p:nvSpPr>
          <p:cNvPr id="321579" name="Rectangle 4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3600"/>
            </a:lvl1pPr>
          </a:lstStyle>
          <a:p>
            <a:pPr lvl="0"/>
            <a:r>
              <a:rPr lang="cs-CZ" noProof="0"/>
              <a:t>Klepnutím lze upravit styl předlohy podnadpisů.</a:t>
            </a:r>
          </a:p>
        </p:txBody>
      </p:sp>
      <p:sp>
        <p:nvSpPr>
          <p:cNvPr id="44" name="Rectangle 44">
            <a:extLst>
              <a:ext uri="{FF2B5EF4-FFF2-40B4-BE49-F238E27FC236}">
                <a16:creationId xmlns:a16="http://schemas.microsoft.com/office/drawing/2014/main" id="{4C46B8D0-8CF1-42CD-867D-6BC821DA4812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5" name="Rectangle 45">
            <a:extLst>
              <a:ext uri="{FF2B5EF4-FFF2-40B4-BE49-F238E27FC236}">
                <a16:creationId xmlns:a16="http://schemas.microsoft.com/office/drawing/2014/main" id="{8B6AB0A7-4CAE-4AF7-BD36-5F61CC02ABD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6" name="Rectangle 46">
            <a:extLst>
              <a:ext uri="{FF2B5EF4-FFF2-40B4-BE49-F238E27FC236}">
                <a16:creationId xmlns:a16="http://schemas.microsoft.com/office/drawing/2014/main" id="{A86B3CF7-BB14-45A0-B6B5-9C70841569E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526C489-A7C2-4CA9-901C-E17E667CFD28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5575685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4">
            <a:extLst>
              <a:ext uri="{FF2B5EF4-FFF2-40B4-BE49-F238E27FC236}">
                <a16:creationId xmlns:a16="http://schemas.microsoft.com/office/drawing/2014/main" id="{AF35354D-3CAA-42D0-9DBA-1279190CCB9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45">
            <a:extLst>
              <a:ext uri="{FF2B5EF4-FFF2-40B4-BE49-F238E27FC236}">
                <a16:creationId xmlns:a16="http://schemas.microsoft.com/office/drawing/2014/main" id="{651F2A98-487A-4C18-846A-698F9612BED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46">
            <a:extLst>
              <a:ext uri="{FF2B5EF4-FFF2-40B4-BE49-F238E27FC236}">
                <a16:creationId xmlns:a16="http://schemas.microsoft.com/office/drawing/2014/main" id="{A7411BA7-94B1-4488-9C30-CF94EB83D8E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8F169E-A947-4DD5-A27D-4E314B1D1D35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4738235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4">
            <a:extLst>
              <a:ext uri="{FF2B5EF4-FFF2-40B4-BE49-F238E27FC236}">
                <a16:creationId xmlns:a16="http://schemas.microsoft.com/office/drawing/2014/main" id="{337C88B5-F768-484F-96F0-B27A42DCED6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45">
            <a:extLst>
              <a:ext uri="{FF2B5EF4-FFF2-40B4-BE49-F238E27FC236}">
                <a16:creationId xmlns:a16="http://schemas.microsoft.com/office/drawing/2014/main" id="{B7E49107-496D-4A89-9B6D-5F3D7CB7F0F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46">
            <a:extLst>
              <a:ext uri="{FF2B5EF4-FFF2-40B4-BE49-F238E27FC236}">
                <a16:creationId xmlns:a16="http://schemas.microsoft.com/office/drawing/2014/main" id="{E79F5D5B-BF2B-487C-845F-703E5A1BCA3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C23B83-AA54-467D-834A-117A55225F6E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7973642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44">
            <a:extLst>
              <a:ext uri="{FF2B5EF4-FFF2-40B4-BE49-F238E27FC236}">
                <a16:creationId xmlns:a16="http://schemas.microsoft.com/office/drawing/2014/main" id="{3E7ADBE9-D988-403F-B362-5A5614C7D01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45">
            <a:extLst>
              <a:ext uri="{FF2B5EF4-FFF2-40B4-BE49-F238E27FC236}">
                <a16:creationId xmlns:a16="http://schemas.microsoft.com/office/drawing/2014/main" id="{A202DB41-0639-49AD-86AE-F78FA5F06E9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46">
            <a:extLst>
              <a:ext uri="{FF2B5EF4-FFF2-40B4-BE49-F238E27FC236}">
                <a16:creationId xmlns:a16="http://schemas.microsoft.com/office/drawing/2014/main" id="{57653A4C-B9F8-4E40-8883-177CE26B3B4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6081D4-DC12-4351-8AAD-5B6CC645D4E5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9263137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 preserve="1">
  <p:cSld name="Nadpis, text a graf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graf 3"/>
          <p:cNvSpPr>
            <a:spLocks noGrp="1"/>
          </p:cNvSpPr>
          <p:nvPr>
            <p:ph type="chart"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endParaRPr lang="cs-CZ" noProof="0"/>
          </a:p>
        </p:txBody>
      </p:sp>
      <p:sp>
        <p:nvSpPr>
          <p:cNvPr id="5" name="Rectangle 44">
            <a:extLst>
              <a:ext uri="{FF2B5EF4-FFF2-40B4-BE49-F238E27FC236}">
                <a16:creationId xmlns:a16="http://schemas.microsoft.com/office/drawing/2014/main" id="{820C56B1-7212-4E35-B0E5-E0DF6285DFD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45">
            <a:extLst>
              <a:ext uri="{FF2B5EF4-FFF2-40B4-BE49-F238E27FC236}">
                <a16:creationId xmlns:a16="http://schemas.microsoft.com/office/drawing/2014/main" id="{B71B977E-5CC4-4569-A49C-2EFF9FA5C57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46">
            <a:extLst>
              <a:ext uri="{FF2B5EF4-FFF2-40B4-BE49-F238E27FC236}">
                <a16:creationId xmlns:a16="http://schemas.microsoft.com/office/drawing/2014/main" id="{DFDC17A2-9A5C-4C20-A406-41D4CF58378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AA5B1B-0FCE-408D-A8EE-70B7B8CD6671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181756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4">
            <a:extLst>
              <a:ext uri="{FF2B5EF4-FFF2-40B4-BE49-F238E27FC236}">
                <a16:creationId xmlns:a16="http://schemas.microsoft.com/office/drawing/2014/main" id="{11A8833F-16F8-42F1-A3A2-D13A21C66B0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45">
            <a:extLst>
              <a:ext uri="{FF2B5EF4-FFF2-40B4-BE49-F238E27FC236}">
                <a16:creationId xmlns:a16="http://schemas.microsoft.com/office/drawing/2014/main" id="{3AA32ED8-6BB9-4FC3-81ED-7A9686A75E5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46">
            <a:extLst>
              <a:ext uri="{FF2B5EF4-FFF2-40B4-BE49-F238E27FC236}">
                <a16:creationId xmlns:a16="http://schemas.microsoft.com/office/drawing/2014/main" id="{669A2903-B5DA-442E-860F-31E08013D72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85D651-64E5-4E93-A85A-D5D01FAAF0EC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6583606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Rectangle 44">
            <a:extLst>
              <a:ext uri="{FF2B5EF4-FFF2-40B4-BE49-F238E27FC236}">
                <a16:creationId xmlns:a16="http://schemas.microsoft.com/office/drawing/2014/main" id="{049306A1-2A27-4DEE-BF71-E20B0D14BA9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45">
            <a:extLst>
              <a:ext uri="{FF2B5EF4-FFF2-40B4-BE49-F238E27FC236}">
                <a16:creationId xmlns:a16="http://schemas.microsoft.com/office/drawing/2014/main" id="{4F5DD754-791C-4FB9-A9C8-C2D79101B99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46">
            <a:extLst>
              <a:ext uri="{FF2B5EF4-FFF2-40B4-BE49-F238E27FC236}">
                <a16:creationId xmlns:a16="http://schemas.microsoft.com/office/drawing/2014/main" id="{8DD80E05-CE2F-4B6D-8EA2-0E48411111A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527132-BAC0-4995-BF63-D0FCE85586AD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4094709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44">
            <a:extLst>
              <a:ext uri="{FF2B5EF4-FFF2-40B4-BE49-F238E27FC236}">
                <a16:creationId xmlns:a16="http://schemas.microsoft.com/office/drawing/2014/main" id="{0C9D52E0-0B0D-4A6E-9A00-97C3EE56FD2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45">
            <a:extLst>
              <a:ext uri="{FF2B5EF4-FFF2-40B4-BE49-F238E27FC236}">
                <a16:creationId xmlns:a16="http://schemas.microsoft.com/office/drawing/2014/main" id="{002A9C7C-2F28-4325-B67F-E7A1D944088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46">
            <a:extLst>
              <a:ext uri="{FF2B5EF4-FFF2-40B4-BE49-F238E27FC236}">
                <a16:creationId xmlns:a16="http://schemas.microsoft.com/office/drawing/2014/main" id="{ED74B8D2-AEC7-41B4-A9B5-ED668662950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C637E4-75C6-47FB-B9AD-4FD01058A217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689538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44">
            <a:extLst>
              <a:ext uri="{FF2B5EF4-FFF2-40B4-BE49-F238E27FC236}">
                <a16:creationId xmlns:a16="http://schemas.microsoft.com/office/drawing/2014/main" id="{B6D1E6F7-FB68-4583-BD79-BC1D18D392A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45">
            <a:extLst>
              <a:ext uri="{FF2B5EF4-FFF2-40B4-BE49-F238E27FC236}">
                <a16:creationId xmlns:a16="http://schemas.microsoft.com/office/drawing/2014/main" id="{69CFB7A1-F5E4-4C24-B88E-A8880823E99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46">
            <a:extLst>
              <a:ext uri="{FF2B5EF4-FFF2-40B4-BE49-F238E27FC236}">
                <a16:creationId xmlns:a16="http://schemas.microsoft.com/office/drawing/2014/main" id="{389DC2A2-D336-49B1-84F0-DFD5CF4FF75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9042EF-B73F-4F4C-A4AD-2ED6D3017293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6676129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Rectangle 44">
            <a:extLst>
              <a:ext uri="{FF2B5EF4-FFF2-40B4-BE49-F238E27FC236}">
                <a16:creationId xmlns:a16="http://schemas.microsoft.com/office/drawing/2014/main" id="{52BA5698-21DA-4F4D-95E4-1995ED7F314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45">
            <a:extLst>
              <a:ext uri="{FF2B5EF4-FFF2-40B4-BE49-F238E27FC236}">
                <a16:creationId xmlns:a16="http://schemas.microsoft.com/office/drawing/2014/main" id="{93D94D1E-2134-4AD3-B7C1-1820DEBAAD2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46">
            <a:extLst>
              <a:ext uri="{FF2B5EF4-FFF2-40B4-BE49-F238E27FC236}">
                <a16:creationId xmlns:a16="http://schemas.microsoft.com/office/drawing/2014/main" id="{4CAC5163-5DBC-4F5B-9373-B639919286B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14DAE6-EE36-4C38-8B1C-FC40DF5BFFF8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210898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4">
            <a:extLst>
              <a:ext uri="{FF2B5EF4-FFF2-40B4-BE49-F238E27FC236}">
                <a16:creationId xmlns:a16="http://schemas.microsoft.com/office/drawing/2014/main" id="{A9F7709D-B953-469C-95D2-B976AF55DD0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45">
            <a:extLst>
              <a:ext uri="{FF2B5EF4-FFF2-40B4-BE49-F238E27FC236}">
                <a16:creationId xmlns:a16="http://schemas.microsoft.com/office/drawing/2014/main" id="{3A12F3B3-81E9-411C-BA20-3F449CE1410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46">
            <a:extLst>
              <a:ext uri="{FF2B5EF4-FFF2-40B4-BE49-F238E27FC236}">
                <a16:creationId xmlns:a16="http://schemas.microsoft.com/office/drawing/2014/main" id="{024A4746-8A00-4CAD-B63E-9CC3E7622CD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665A93-2561-473C-911F-A25EFC36F8D1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3493875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44">
            <a:extLst>
              <a:ext uri="{FF2B5EF4-FFF2-40B4-BE49-F238E27FC236}">
                <a16:creationId xmlns:a16="http://schemas.microsoft.com/office/drawing/2014/main" id="{EE781FCE-6A2A-4546-AE94-A1C95EB147C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45">
            <a:extLst>
              <a:ext uri="{FF2B5EF4-FFF2-40B4-BE49-F238E27FC236}">
                <a16:creationId xmlns:a16="http://schemas.microsoft.com/office/drawing/2014/main" id="{F3AE8C8F-A72B-4FB4-ABBF-6C999C01DA6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46">
            <a:extLst>
              <a:ext uri="{FF2B5EF4-FFF2-40B4-BE49-F238E27FC236}">
                <a16:creationId xmlns:a16="http://schemas.microsoft.com/office/drawing/2014/main" id="{B58163BE-F4EC-4B51-9761-1B9FA841BCE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0118FE-AF06-4D35-B3EC-989FD17725B7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128900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44">
            <a:extLst>
              <a:ext uri="{FF2B5EF4-FFF2-40B4-BE49-F238E27FC236}">
                <a16:creationId xmlns:a16="http://schemas.microsoft.com/office/drawing/2014/main" id="{3B32413C-BB40-4E73-87FA-7DA120B8422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45">
            <a:extLst>
              <a:ext uri="{FF2B5EF4-FFF2-40B4-BE49-F238E27FC236}">
                <a16:creationId xmlns:a16="http://schemas.microsoft.com/office/drawing/2014/main" id="{269A0A23-68F0-4CF1-B590-DE909DC0F12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46">
            <a:extLst>
              <a:ext uri="{FF2B5EF4-FFF2-40B4-BE49-F238E27FC236}">
                <a16:creationId xmlns:a16="http://schemas.microsoft.com/office/drawing/2014/main" id="{2BA48250-C58C-45CD-B4AB-183660B3379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2E2556-DE36-44A4-B214-1CA27E5E11AF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8640658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0058"/>
            </a:gs>
            <a:gs pos="100000">
              <a:schemeClr val="bg1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>
            <a:extLst>
              <a:ext uri="{FF2B5EF4-FFF2-40B4-BE49-F238E27FC236}">
                <a16:creationId xmlns:a16="http://schemas.microsoft.com/office/drawing/2014/main" id="{812F03D2-F044-4F7C-81DA-59590DC5B1FB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9144000" cy="6856413"/>
            <a:chOff x="0" y="0"/>
            <a:chExt cx="5760" cy="4319"/>
          </a:xfrm>
        </p:grpSpPr>
        <p:sp>
          <p:nvSpPr>
            <p:cNvPr id="320515" name="Freeform 3">
              <a:extLst>
                <a:ext uri="{FF2B5EF4-FFF2-40B4-BE49-F238E27FC236}">
                  <a16:creationId xmlns:a16="http://schemas.microsoft.com/office/drawing/2014/main" id="{950BF322-0880-4ABD-822A-8B383A5BE713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12"/>
              <a:ext cx="5758" cy="3273"/>
            </a:xfrm>
            <a:custGeom>
              <a:avLst/>
              <a:gdLst>
                <a:gd name="T0" fmla="*/ 3193 w 5740"/>
                <a:gd name="T1" fmla="*/ 1816 h 3273"/>
                <a:gd name="T2" fmla="*/ 0 w 5740"/>
                <a:gd name="T3" fmla="*/ 0 h 3273"/>
                <a:gd name="T4" fmla="*/ 0 w 5740"/>
                <a:gd name="T5" fmla="*/ 522 h 3273"/>
                <a:gd name="T6" fmla="*/ 3037 w 5740"/>
                <a:gd name="T7" fmla="*/ 1978 h 3273"/>
                <a:gd name="T8" fmla="*/ 5740 w 5740"/>
                <a:gd name="T9" fmla="*/ 3273 h 3273"/>
                <a:gd name="T10" fmla="*/ 5740 w 5740"/>
                <a:gd name="T11" fmla="*/ 3267 h 3273"/>
                <a:gd name="T12" fmla="*/ 3193 w 5740"/>
                <a:gd name="T13" fmla="*/ 1816 h 3273"/>
                <a:gd name="T14" fmla="*/ 3193 w 5740"/>
                <a:gd name="T15" fmla="*/ 1816 h 32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740" h="3273">
                  <a:moveTo>
                    <a:pt x="3193" y="1816"/>
                  </a:moveTo>
                  <a:lnTo>
                    <a:pt x="0" y="0"/>
                  </a:lnTo>
                  <a:lnTo>
                    <a:pt x="0" y="522"/>
                  </a:lnTo>
                  <a:lnTo>
                    <a:pt x="3037" y="1978"/>
                  </a:lnTo>
                  <a:lnTo>
                    <a:pt x="5740" y="3273"/>
                  </a:lnTo>
                  <a:lnTo>
                    <a:pt x="5740" y="3267"/>
                  </a:lnTo>
                  <a:lnTo>
                    <a:pt x="3193" y="1816"/>
                  </a:lnTo>
                  <a:lnTo>
                    <a:pt x="3193" y="181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3529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cs-CZ">
                <a:latin typeface="Arial" charset="0"/>
              </a:endParaRPr>
            </a:p>
          </p:txBody>
        </p:sp>
        <p:sp>
          <p:nvSpPr>
            <p:cNvPr id="320516" name="Freeform 4">
              <a:extLst>
                <a:ext uri="{FF2B5EF4-FFF2-40B4-BE49-F238E27FC236}">
                  <a16:creationId xmlns:a16="http://schemas.microsoft.com/office/drawing/2014/main" id="{EBFE0038-518F-417A-93BC-35DC4F1E5207}"/>
                </a:ext>
              </a:extLst>
            </p:cNvPr>
            <p:cNvSpPr>
              <a:spLocks/>
            </p:cNvSpPr>
            <p:nvPr/>
          </p:nvSpPr>
          <p:spPr bwMode="hidden">
            <a:xfrm>
              <a:off x="149" y="0"/>
              <a:ext cx="5609" cy="3243"/>
            </a:xfrm>
            <a:custGeom>
              <a:avLst/>
              <a:gdLst>
                <a:gd name="T0" fmla="*/ 3163 w 5591"/>
                <a:gd name="T1" fmla="*/ 1714 h 3243"/>
                <a:gd name="T2" fmla="*/ 431 w 5591"/>
                <a:gd name="T3" fmla="*/ 0 h 3243"/>
                <a:gd name="T4" fmla="*/ 0 w 5591"/>
                <a:gd name="T5" fmla="*/ 0 h 3243"/>
                <a:gd name="T6" fmla="*/ 3086 w 5591"/>
                <a:gd name="T7" fmla="*/ 1786 h 3243"/>
                <a:gd name="T8" fmla="*/ 5591 w 5591"/>
                <a:gd name="T9" fmla="*/ 3243 h 3243"/>
                <a:gd name="T10" fmla="*/ 5591 w 5591"/>
                <a:gd name="T11" fmla="*/ 3237 h 3243"/>
                <a:gd name="T12" fmla="*/ 3163 w 5591"/>
                <a:gd name="T13" fmla="*/ 1714 h 3243"/>
                <a:gd name="T14" fmla="*/ 3163 w 5591"/>
                <a:gd name="T15" fmla="*/ 1714 h 32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591" h="3243">
                  <a:moveTo>
                    <a:pt x="3163" y="1714"/>
                  </a:moveTo>
                  <a:lnTo>
                    <a:pt x="431" y="0"/>
                  </a:lnTo>
                  <a:lnTo>
                    <a:pt x="0" y="0"/>
                  </a:lnTo>
                  <a:lnTo>
                    <a:pt x="3086" y="1786"/>
                  </a:lnTo>
                  <a:lnTo>
                    <a:pt x="5591" y="3243"/>
                  </a:lnTo>
                  <a:lnTo>
                    <a:pt x="5591" y="3237"/>
                  </a:lnTo>
                  <a:lnTo>
                    <a:pt x="3163" y="1714"/>
                  </a:lnTo>
                  <a:lnTo>
                    <a:pt x="3163" y="1714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078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cs-CZ">
                <a:latin typeface="Arial" charset="0"/>
              </a:endParaRPr>
            </a:p>
          </p:txBody>
        </p:sp>
        <p:sp>
          <p:nvSpPr>
            <p:cNvPr id="320517" name="Freeform 5">
              <a:extLst>
                <a:ext uri="{FF2B5EF4-FFF2-40B4-BE49-F238E27FC236}">
                  <a16:creationId xmlns:a16="http://schemas.microsoft.com/office/drawing/2014/main" id="{B5A50787-891C-4C1F-A1C8-DE4D7110AE8A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3433"/>
              <a:ext cx="4038" cy="191"/>
            </a:xfrm>
            <a:custGeom>
              <a:avLst/>
              <a:gdLst>
                <a:gd name="T0" fmla="*/ 0 w 4042"/>
                <a:gd name="T1" fmla="*/ 156 h 192"/>
                <a:gd name="T2" fmla="*/ 4042 w 4042"/>
                <a:gd name="T3" fmla="*/ 192 h 192"/>
                <a:gd name="T4" fmla="*/ 4042 w 4042"/>
                <a:gd name="T5" fmla="*/ 144 h 192"/>
                <a:gd name="T6" fmla="*/ 0 w 4042"/>
                <a:gd name="T7" fmla="*/ 0 h 192"/>
                <a:gd name="T8" fmla="*/ 0 w 4042"/>
                <a:gd name="T9" fmla="*/ 156 h 192"/>
                <a:gd name="T10" fmla="*/ 0 w 4042"/>
                <a:gd name="T11" fmla="*/ 156 h 1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042" h="192">
                  <a:moveTo>
                    <a:pt x="0" y="156"/>
                  </a:moveTo>
                  <a:lnTo>
                    <a:pt x="4042" y="192"/>
                  </a:lnTo>
                  <a:lnTo>
                    <a:pt x="4042" y="144"/>
                  </a:lnTo>
                  <a:lnTo>
                    <a:pt x="0" y="0"/>
                  </a:lnTo>
                  <a:lnTo>
                    <a:pt x="0" y="156"/>
                  </a:lnTo>
                  <a:lnTo>
                    <a:pt x="0" y="15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5686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cs-CZ">
                <a:latin typeface="Arial" charset="0"/>
              </a:endParaRPr>
            </a:p>
          </p:txBody>
        </p:sp>
        <p:sp>
          <p:nvSpPr>
            <p:cNvPr id="1035" name="Freeform 6">
              <a:extLst>
                <a:ext uri="{FF2B5EF4-FFF2-40B4-BE49-F238E27FC236}">
                  <a16:creationId xmlns:a16="http://schemas.microsoft.com/office/drawing/2014/main" id="{3210FFB5-986D-4619-B0B8-3E9583F573FA}"/>
                </a:ext>
              </a:extLst>
            </p:cNvPr>
            <p:cNvSpPr>
              <a:spLocks/>
            </p:cNvSpPr>
            <p:nvPr/>
          </p:nvSpPr>
          <p:spPr bwMode="hidden">
            <a:xfrm>
              <a:off x="4038" y="3577"/>
              <a:ext cx="1720" cy="65"/>
            </a:xfrm>
            <a:custGeom>
              <a:avLst/>
              <a:gdLst>
                <a:gd name="T0" fmla="*/ 1708 w 1722"/>
                <a:gd name="T1" fmla="*/ 59 h 66"/>
                <a:gd name="T2" fmla="*/ 1708 w 1722"/>
                <a:gd name="T3" fmla="*/ 53 h 66"/>
                <a:gd name="T4" fmla="*/ 0 w 1722"/>
                <a:gd name="T5" fmla="*/ 0 h 66"/>
                <a:gd name="T6" fmla="*/ 0 w 1722"/>
                <a:gd name="T7" fmla="*/ 41 h 66"/>
                <a:gd name="T8" fmla="*/ 1708 w 1722"/>
                <a:gd name="T9" fmla="*/ 59 h 66"/>
                <a:gd name="T10" fmla="*/ 1708 w 1722"/>
                <a:gd name="T11" fmla="*/ 59 h 6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722" h="66">
                  <a:moveTo>
                    <a:pt x="1722" y="66"/>
                  </a:moveTo>
                  <a:lnTo>
                    <a:pt x="1722" y="60"/>
                  </a:lnTo>
                  <a:lnTo>
                    <a:pt x="0" y="0"/>
                  </a:lnTo>
                  <a:lnTo>
                    <a:pt x="0" y="48"/>
                  </a:lnTo>
                  <a:lnTo>
                    <a:pt x="172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20519" name="Freeform 7">
              <a:extLst>
                <a:ext uri="{FF2B5EF4-FFF2-40B4-BE49-F238E27FC236}">
                  <a16:creationId xmlns:a16="http://schemas.microsoft.com/office/drawing/2014/main" id="{573B6F9C-D44B-4058-923C-70B3B0903B11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3726"/>
              <a:ext cx="4784" cy="329"/>
            </a:xfrm>
            <a:custGeom>
              <a:avLst/>
              <a:gdLst>
                <a:gd name="T0" fmla="*/ 0 w 4789"/>
                <a:gd name="T1" fmla="*/ 329 h 329"/>
                <a:gd name="T2" fmla="*/ 4789 w 4789"/>
                <a:gd name="T3" fmla="*/ 77 h 329"/>
                <a:gd name="T4" fmla="*/ 4789 w 4789"/>
                <a:gd name="T5" fmla="*/ 0 h 329"/>
                <a:gd name="T6" fmla="*/ 0 w 4789"/>
                <a:gd name="T7" fmla="*/ 107 h 329"/>
                <a:gd name="T8" fmla="*/ 0 w 4789"/>
                <a:gd name="T9" fmla="*/ 329 h 329"/>
                <a:gd name="T10" fmla="*/ 0 w 4789"/>
                <a:gd name="T11" fmla="*/ 329 h 3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789" h="329">
                  <a:moveTo>
                    <a:pt x="0" y="329"/>
                  </a:moveTo>
                  <a:lnTo>
                    <a:pt x="4789" y="77"/>
                  </a:lnTo>
                  <a:lnTo>
                    <a:pt x="4789" y="0"/>
                  </a:lnTo>
                  <a:lnTo>
                    <a:pt x="0" y="107"/>
                  </a:lnTo>
                  <a:lnTo>
                    <a:pt x="0" y="329"/>
                  </a:lnTo>
                  <a:lnTo>
                    <a:pt x="0" y="329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1961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cs-CZ">
                <a:latin typeface="Arial" charset="0"/>
              </a:endParaRPr>
            </a:p>
          </p:txBody>
        </p:sp>
        <p:sp>
          <p:nvSpPr>
            <p:cNvPr id="1037" name="Freeform 8">
              <a:extLst>
                <a:ext uri="{FF2B5EF4-FFF2-40B4-BE49-F238E27FC236}">
                  <a16:creationId xmlns:a16="http://schemas.microsoft.com/office/drawing/2014/main" id="{7F7B4CD7-9550-4A5D-9EAF-A8146F9D0EAC}"/>
                </a:ext>
              </a:extLst>
            </p:cNvPr>
            <p:cNvSpPr>
              <a:spLocks/>
            </p:cNvSpPr>
            <p:nvPr/>
          </p:nvSpPr>
          <p:spPr bwMode="hidden">
            <a:xfrm>
              <a:off x="4784" y="3702"/>
              <a:ext cx="974" cy="101"/>
            </a:xfrm>
            <a:custGeom>
              <a:avLst/>
              <a:gdLst>
                <a:gd name="T0" fmla="*/ 968 w 975"/>
                <a:gd name="T1" fmla="*/ 48 h 101"/>
                <a:gd name="T2" fmla="*/ 968 w 975"/>
                <a:gd name="T3" fmla="*/ 0 h 101"/>
                <a:gd name="T4" fmla="*/ 0 w 975"/>
                <a:gd name="T5" fmla="*/ 24 h 101"/>
                <a:gd name="T6" fmla="*/ 0 w 975"/>
                <a:gd name="T7" fmla="*/ 101 h 101"/>
                <a:gd name="T8" fmla="*/ 968 w 975"/>
                <a:gd name="T9" fmla="*/ 48 h 101"/>
                <a:gd name="T10" fmla="*/ 968 w 975"/>
                <a:gd name="T11" fmla="*/ 48 h 10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975" h="101">
                  <a:moveTo>
                    <a:pt x="975" y="48"/>
                  </a:moveTo>
                  <a:lnTo>
                    <a:pt x="975" y="0"/>
                  </a:lnTo>
                  <a:lnTo>
                    <a:pt x="0" y="24"/>
                  </a:lnTo>
                  <a:lnTo>
                    <a:pt x="0" y="101"/>
                  </a:lnTo>
                  <a:lnTo>
                    <a:pt x="975" y="4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038" name="Freeform 9">
              <a:extLst>
                <a:ext uri="{FF2B5EF4-FFF2-40B4-BE49-F238E27FC236}">
                  <a16:creationId xmlns:a16="http://schemas.microsoft.com/office/drawing/2014/main" id="{FB9C8C7C-015D-4A6F-8F2E-85D5F38DCA6E}"/>
                </a:ext>
              </a:extLst>
            </p:cNvPr>
            <p:cNvSpPr>
              <a:spLocks/>
            </p:cNvSpPr>
            <p:nvPr/>
          </p:nvSpPr>
          <p:spPr bwMode="hidden">
            <a:xfrm>
              <a:off x="3619" y="3815"/>
              <a:ext cx="2139" cy="198"/>
            </a:xfrm>
            <a:custGeom>
              <a:avLst/>
              <a:gdLst>
                <a:gd name="T0" fmla="*/ 2127 w 2141"/>
                <a:gd name="T1" fmla="*/ 0 h 198"/>
                <a:gd name="T2" fmla="*/ 0 w 2141"/>
                <a:gd name="T3" fmla="*/ 156 h 198"/>
                <a:gd name="T4" fmla="*/ 0 w 2141"/>
                <a:gd name="T5" fmla="*/ 198 h 198"/>
                <a:gd name="T6" fmla="*/ 2127 w 2141"/>
                <a:gd name="T7" fmla="*/ 0 h 198"/>
                <a:gd name="T8" fmla="*/ 2127 w 2141"/>
                <a:gd name="T9" fmla="*/ 0 h 19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141" h="198">
                  <a:moveTo>
                    <a:pt x="2141" y="0"/>
                  </a:moveTo>
                  <a:lnTo>
                    <a:pt x="0" y="156"/>
                  </a:lnTo>
                  <a:lnTo>
                    <a:pt x="0" y="198"/>
                  </a:lnTo>
                  <a:lnTo>
                    <a:pt x="2141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20522" name="Freeform 10">
              <a:extLst>
                <a:ext uri="{FF2B5EF4-FFF2-40B4-BE49-F238E27FC236}">
                  <a16:creationId xmlns:a16="http://schemas.microsoft.com/office/drawing/2014/main" id="{9D76D8B6-0847-41B9-AE8C-6B64A4785E79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3971"/>
              <a:ext cx="3619" cy="348"/>
            </a:xfrm>
            <a:custGeom>
              <a:avLst/>
              <a:gdLst>
                <a:gd name="T0" fmla="*/ 0 w 3623"/>
                <a:gd name="T1" fmla="*/ 348 h 348"/>
                <a:gd name="T2" fmla="*/ 311 w 3623"/>
                <a:gd name="T3" fmla="*/ 348 h 348"/>
                <a:gd name="T4" fmla="*/ 3623 w 3623"/>
                <a:gd name="T5" fmla="*/ 42 h 348"/>
                <a:gd name="T6" fmla="*/ 3623 w 3623"/>
                <a:gd name="T7" fmla="*/ 0 h 348"/>
                <a:gd name="T8" fmla="*/ 0 w 3623"/>
                <a:gd name="T9" fmla="*/ 264 h 348"/>
                <a:gd name="T10" fmla="*/ 0 w 3623"/>
                <a:gd name="T11" fmla="*/ 348 h 348"/>
                <a:gd name="T12" fmla="*/ 0 w 3623"/>
                <a:gd name="T13" fmla="*/ 348 h 3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623" h="348">
                  <a:moveTo>
                    <a:pt x="0" y="348"/>
                  </a:moveTo>
                  <a:lnTo>
                    <a:pt x="311" y="348"/>
                  </a:lnTo>
                  <a:lnTo>
                    <a:pt x="3623" y="42"/>
                  </a:lnTo>
                  <a:lnTo>
                    <a:pt x="3623" y="0"/>
                  </a:lnTo>
                  <a:lnTo>
                    <a:pt x="0" y="264"/>
                  </a:lnTo>
                  <a:lnTo>
                    <a:pt x="0" y="348"/>
                  </a:lnTo>
                  <a:lnTo>
                    <a:pt x="0" y="34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2549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cs-CZ">
                <a:latin typeface="Arial" charset="0"/>
              </a:endParaRPr>
            </a:p>
          </p:txBody>
        </p:sp>
        <p:sp>
          <p:nvSpPr>
            <p:cNvPr id="1040" name="Freeform 11">
              <a:extLst>
                <a:ext uri="{FF2B5EF4-FFF2-40B4-BE49-F238E27FC236}">
                  <a16:creationId xmlns:a16="http://schemas.microsoft.com/office/drawing/2014/main" id="{2CE5E58C-B7EB-4C14-8622-E422CEC8FACE}"/>
                </a:ext>
              </a:extLst>
            </p:cNvPr>
            <p:cNvSpPr>
              <a:spLocks/>
            </p:cNvSpPr>
            <p:nvPr/>
          </p:nvSpPr>
          <p:spPr bwMode="hidden">
            <a:xfrm>
              <a:off x="2097" y="4043"/>
              <a:ext cx="2514" cy="276"/>
            </a:xfrm>
            <a:custGeom>
              <a:avLst/>
              <a:gdLst>
                <a:gd name="T0" fmla="*/ 2161 w 2517"/>
                <a:gd name="T1" fmla="*/ 276 h 276"/>
                <a:gd name="T2" fmla="*/ 2496 w 2517"/>
                <a:gd name="T3" fmla="*/ 204 h 276"/>
                <a:gd name="T4" fmla="*/ 2239 w 2517"/>
                <a:gd name="T5" fmla="*/ 0 h 276"/>
                <a:gd name="T6" fmla="*/ 0 w 2517"/>
                <a:gd name="T7" fmla="*/ 276 h 276"/>
                <a:gd name="T8" fmla="*/ 2161 w 2517"/>
                <a:gd name="T9" fmla="*/ 276 h 276"/>
                <a:gd name="T10" fmla="*/ 2161 w 2517"/>
                <a:gd name="T11" fmla="*/ 276 h 27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517" h="276">
                  <a:moveTo>
                    <a:pt x="2182" y="276"/>
                  </a:moveTo>
                  <a:lnTo>
                    <a:pt x="2517" y="204"/>
                  </a:lnTo>
                  <a:lnTo>
                    <a:pt x="2260" y="0"/>
                  </a:lnTo>
                  <a:lnTo>
                    <a:pt x="0" y="276"/>
                  </a:lnTo>
                  <a:lnTo>
                    <a:pt x="2182" y="276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20524" name="Freeform 12">
              <a:extLst>
                <a:ext uri="{FF2B5EF4-FFF2-40B4-BE49-F238E27FC236}">
                  <a16:creationId xmlns:a16="http://schemas.microsoft.com/office/drawing/2014/main" id="{B40021EC-5644-4536-8D7B-5C32125E861D}"/>
                </a:ext>
              </a:extLst>
            </p:cNvPr>
            <p:cNvSpPr>
              <a:spLocks/>
            </p:cNvSpPr>
            <p:nvPr/>
          </p:nvSpPr>
          <p:spPr bwMode="hidden">
            <a:xfrm>
              <a:off x="4354" y="3869"/>
              <a:ext cx="1404" cy="378"/>
            </a:xfrm>
            <a:custGeom>
              <a:avLst/>
              <a:gdLst>
                <a:gd name="T0" fmla="*/ 1405 w 1405"/>
                <a:gd name="T1" fmla="*/ 126 h 378"/>
                <a:gd name="T2" fmla="*/ 1405 w 1405"/>
                <a:gd name="T3" fmla="*/ 0 h 378"/>
                <a:gd name="T4" fmla="*/ 0 w 1405"/>
                <a:gd name="T5" fmla="*/ 174 h 378"/>
                <a:gd name="T6" fmla="*/ 257 w 1405"/>
                <a:gd name="T7" fmla="*/ 378 h 378"/>
                <a:gd name="T8" fmla="*/ 1405 w 1405"/>
                <a:gd name="T9" fmla="*/ 126 h 378"/>
                <a:gd name="T10" fmla="*/ 1405 w 1405"/>
                <a:gd name="T11" fmla="*/ 126 h 3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405" h="378">
                  <a:moveTo>
                    <a:pt x="1405" y="126"/>
                  </a:moveTo>
                  <a:lnTo>
                    <a:pt x="1405" y="0"/>
                  </a:lnTo>
                  <a:lnTo>
                    <a:pt x="0" y="174"/>
                  </a:lnTo>
                  <a:lnTo>
                    <a:pt x="257" y="378"/>
                  </a:lnTo>
                  <a:lnTo>
                    <a:pt x="1405" y="126"/>
                  </a:lnTo>
                  <a:lnTo>
                    <a:pt x="1405" y="12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6863"/>
                    <a:invGamma/>
                  </a:schemeClr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cs-CZ">
                <a:latin typeface="Arial" charset="0"/>
              </a:endParaRPr>
            </a:p>
          </p:txBody>
        </p:sp>
        <p:sp>
          <p:nvSpPr>
            <p:cNvPr id="1042" name="Freeform 13">
              <a:extLst>
                <a:ext uri="{FF2B5EF4-FFF2-40B4-BE49-F238E27FC236}">
                  <a16:creationId xmlns:a16="http://schemas.microsoft.com/office/drawing/2014/main" id="{B9DDB61E-2508-4DDA-8471-CDE1BEB0B592}"/>
                </a:ext>
              </a:extLst>
            </p:cNvPr>
            <p:cNvSpPr>
              <a:spLocks/>
            </p:cNvSpPr>
            <p:nvPr/>
          </p:nvSpPr>
          <p:spPr bwMode="hidden">
            <a:xfrm>
              <a:off x="5030" y="3151"/>
              <a:ext cx="728" cy="240"/>
            </a:xfrm>
            <a:custGeom>
              <a:avLst/>
              <a:gdLst>
                <a:gd name="T0" fmla="*/ 722 w 729"/>
                <a:gd name="T1" fmla="*/ 240 h 240"/>
                <a:gd name="T2" fmla="*/ 0 w 729"/>
                <a:gd name="T3" fmla="*/ 0 h 240"/>
                <a:gd name="T4" fmla="*/ 0 w 729"/>
                <a:gd name="T5" fmla="*/ 6 h 240"/>
                <a:gd name="T6" fmla="*/ 722 w 729"/>
                <a:gd name="T7" fmla="*/ 240 h 240"/>
                <a:gd name="T8" fmla="*/ 722 w 729"/>
                <a:gd name="T9" fmla="*/ 240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729" h="240">
                  <a:moveTo>
                    <a:pt x="729" y="240"/>
                  </a:moveTo>
                  <a:lnTo>
                    <a:pt x="0" y="0"/>
                  </a:lnTo>
                  <a:lnTo>
                    <a:pt x="0" y="6"/>
                  </a:lnTo>
                  <a:lnTo>
                    <a:pt x="729" y="24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20526" name="Freeform 14">
              <a:extLst>
                <a:ext uri="{FF2B5EF4-FFF2-40B4-BE49-F238E27FC236}">
                  <a16:creationId xmlns:a16="http://schemas.microsoft.com/office/drawing/2014/main" id="{8730BCD6-08EE-46DE-8C36-B72ED236B0CE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1486"/>
              <a:ext cx="5030" cy="1671"/>
            </a:xfrm>
            <a:custGeom>
              <a:avLst/>
              <a:gdLst>
                <a:gd name="T0" fmla="*/ 0 w 5035"/>
                <a:gd name="T1" fmla="*/ 72 h 1672"/>
                <a:gd name="T2" fmla="*/ 5035 w 5035"/>
                <a:gd name="T3" fmla="*/ 1672 h 1672"/>
                <a:gd name="T4" fmla="*/ 5035 w 5035"/>
                <a:gd name="T5" fmla="*/ 1666 h 1672"/>
                <a:gd name="T6" fmla="*/ 0 w 5035"/>
                <a:gd name="T7" fmla="*/ 0 h 1672"/>
                <a:gd name="T8" fmla="*/ 0 w 5035"/>
                <a:gd name="T9" fmla="*/ 72 h 1672"/>
                <a:gd name="T10" fmla="*/ 0 w 5035"/>
                <a:gd name="T11" fmla="*/ 72 h 16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035" h="1672">
                  <a:moveTo>
                    <a:pt x="0" y="72"/>
                  </a:moveTo>
                  <a:lnTo>
                    <a:pt x="5035" y="1672"/>
                  </a:lnTo>
                  <a:lnTo>
                    <a:pt x="5035" y="1666"/>
                  </a:lnTo>
                  <a:lnTo>
                    <a:pt x="0" y="0"/>
                  </a:lnTo>
                  <a:lnTo>
                    <a:pt x="0" y="72"/>
                  </a:lnTo>
                  <a:lnTo>
                    <a:pt x="0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451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cs-CZ">
                <a:latin typeface="Arial" charset="0"/>
              </a:endParaRPr>
            </a:p>
          </p:txBody>
        </p:sp>
        <p:sp>
          <p:nvSpPr>
            <p:cNvPr id="1044" name="Freeform 15">
              <a:extLst>
                <a:ext uri="{FF2B5EF4-FFF2-40B4-BE49-F238E27FC236}">
                  <a16:creationId xmlns:a16="http://schemas.microsoft.com/office/drawing/2014/main" id="{6BCD0087-5729-412D-BA86-ECDF7F68BBD6}"/>
                </a:ext>
              </a:extLst>
            </p:cNvPr>
            <p:cNvSpPr>
              <a:spLocks/>
            </p:cNvSpPr>
            <p:nvPr/>
          </p:nvSpPr>
          <p:spPr bwMode="hidden">
            <a:xfrm>
              <a:off x="5030" y="3049"/>
              <a:ext cx="728" cy="318"/>
            </a:xfrm>
            <a:custGeom>
              <a:avLst/>
              <a:gdLst>
                <a:gd name="T0" fmla="*/ 722 w 729"/>
                <a:gd name="T1" fmla="*/ 318 h 318"/>
                <a:gd name="T2" fmla="*/ 722 w 729"/>
                <a:gd name="T3" fmla="*/ 312 h 318"/>
                <a:gd name="T4" fmla="*/ 0 w 729"/>
                <a:gd name="T5" fmla="*/ 0 h 318"/>
                <a:gd name="T6" fmla="*/ 0 w 729"/>
                <a:gd name="T7" fmla="*/ 54 h 318"/>
                <a:gd name="T8" fmla="*/ 722 w 729"/>
                <a:gd name="T9" fmla="*/ 318 h 318"/>
                <a:gd name="T10" fmla="*/ 722 w 729"/>
                <a:gd name="T11" fmla="*/ 318 h 31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729" h="318">
                  <a:moveTo>
                    <a:pt x="729" y="318"/>
                  </a:moveTo>
                  <a:lnTo>
                    <a:pt x="729" y="312"/>
                  </a:lnTo>
                  <a:lnTo>
                    <a:pt x="0" y="0"/>
                  </a:lnTo>
                  <a:lnTo>
                    <a:pt x="0" y="54"/>
                  </a:lnTo>
                  <a:lnTo>
                    <a:pt x="729" y="3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20528" name="Freeform 16">
              <a:extLst>
                <a:ext uri="{FF2B5EF4-FFF2-40B4-BE49-F238E27FC236}">
                  <a16:creationId xmlns:a16="http://schemas.microsoft.com/office/drawing/2014/main" id="{4FDE4348-908A-45AF-9BF8-E573B9BCA721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916"/>
              <a:ext cx="5030" cy="2187"/>
            </a:xfrm>
            <a:custGeom>
              <a:avLst/>
              <a:gdLst>
                <a:gd name="T0" fmla="*/ 0 w 5035"/>
                <a:gd name="T1" fmla="*/ 396 h 2188"/>
                <a:gd name="T2" fmla="*/ 5035 w 5035"/>
                <a:gd name="T3" fmla="*/ 2188 h 2188"/>
                <a:gd name="T4" fmla="*/ 5035 w 5035"/>
                <a:gd name="T5" fmla="*/ 2134 h 2188"/>
                <a:gd name="T6" fmla="*/ 0 w 5035"/>
                <a:gd name="T7" fmla="*/ 0 h 2188"/>
                <a:gd name="T8" fmla="*/ 0 w 5035"/>
                <a:gd name="T9" fmla="*/ 396 h 2188"/>
                <a:gd name="T10" fmla="*/ 0 w 5035"/>
                <a:gd name="T11" fmla="*/ 396 h 2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035" h="2188">
                  <a:moveTo>
                    <a:pt x="0" y="396"/>
                  </a:moveTo>
                  <a:lnTo>
                    <a:pt x="5035" y="2188"/>
                  </a:lnTo>
                  <a:lnTo>
                    <a:pt x="5035" y="2134"/>
                  </a:lnTo>
                  <a:lnTo>
                    <a:pt x="0" y="0"/>
                  </a:lnTo>
                  <a:lnTo>
                    <a:pt x="0" y="396"/>
                  </a:lnTo>
                  <a:lnTo>
                    <a:pt x="0" y="39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6667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cs-CZ">
                <a:latin typeface="Arial" charset="0"/>
              </a:endParaRPr>
            </a:p>
          </p:txBody>
        </p:sp>
        <p:sp>
          <p:nvSpPr>
            <p:cNvPr id="320529" name="Freeform 17">
              <a:extLst>
                <a:ext uri="{FF2B5EF4-FFF2-40B4-BE49-F238E27FC236}">
                  <a16:creationId xmlns:a16="http://schemas.microsoft.com/office/drawing/2014/main" id="{47FE183C-AF9D-44B7-B096-F72C9EF88B8C}"/>
                </a:ext>
              </a:extLst>
            </p:cNvPr>
            <p:cNvSpPr>
              <a:spLocks/>
            </p:cNvSpPr>
            <p:nvPr/>
          </p:nvSpPr>
          <p:spPr bwMode="hidden">
            <a:xfrm>
              <a:off x="2294" y="0"/>
              <a:ext cx="3159" cy="2725"/>
            </a:xfrm>
            <a:custGeom>
              <a:avLst/>
              <a:gdLst>
                <a:gd name="T0" fmla="*/ 0 w 3163"/>
                <a:gd name="T1" fmla="*/ 0 h 2727"/>
                <a:gd name="T2" fmla="*/ 3145 w 3163"/>
                <a:gd name="T3" fmla="*/ 2727 h 2727"/>
                <a:gd name="T4" fmla="*/ 3163 w 3163"/>
                <a:gd name="T5" fmla="*/ 2704 h 2727"/>
                <a:gd name="T6" fmla="*/ 102 w 3163"/>
                <a:gd name="T7" fmla="*/ 0 h 2727"/>
                <a:gd name="T8" fmla="*/ 0 w 3163"/>
                <a:gd name="T9" fmla="*/ 0 h 2727"/>
                <a:gd name="T10" fmla="*/ 0 w 3163"/>
                <a:gd name="T11" fmla="*/ 0 h 27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163" h="2727">
                  <a:moveTo>
                    <a:pt x="0" y="0"/>
                  </a:moveTo>
                  <a:lnTo>
                    <a:pt x="3145" y="2727"/>
                  </a:lnTo>
                  <a:lnTo>
                    <a:pt x="3163" y="2704"/>
                  </a:lnTo>
                  <a:lnTo>
                    <a:pt x="10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980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cs-CZ">
                <a:latin typeface="Arial" charset="0"/>
              </a:endParaRPr>
            </a:p>
          </p:txBody>
        </p:sp>
        <p:sp>
          <p:nvSpPr>
            <p:cNvPr id="320530" name="Freeform 18">
              <a:extLst>
                <a:ext uri="{FF2B5EF4-FFF2-40B4-BE49-F238E27FC236}">
                  <a16:creationId xmlns:a16="http://schemas.microsoft.com/office/drawing/2014/main" id="{5152DEE4-E36A-4D19-B289-877A009C7AD1}"/>
                </a:ext>
              </a:extLst>
            </p:cNvPr>
            <p:cNvSpPr>
              <a:spLocks/>
            </p:cNvSpPr>
            <p:nvPr/>
          </p:nvSpPr>
          <p:spPr bwMode="hidden">
            <a:xfrm>
              <a:off x="5435" y="2702"/>
              <a:ext cx="323" cy="299"/>
            </a:xfrm>
            <a:custGeom>
              <a:avLst/>
              <a:gdLst>
                <a:gd name="T0" fmla="*/ 323 w 323"/>
                <a:gd name="T1" fmla="*/ 299 h 299"/>
                <a:gd name="T2" fmla="*/ 323 w 323"/>
                <a:gd name="T3" fmla="*/ 263 h 299"/>
                <a:gd name="T4" fmla="*/ 18 w 323"/>
                <a:gd name="T5" fmla="*/ 0 h 299"/>
                <a:gd name="T6" fmla="*/ 0 w 323"/>
                <a:gd name="T7" fmla="*/ 23 h 299"/>
                <a:gd name="T8" fmla="*/ 323 w 323"/>
                <a:gd name="T9" fmla="*/ 299 h 299"/>
                <a:gd name="T10" fmla="*/ 323 w 323"/>
                <a:gd name="T11" fmla="*/ 299 h 2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23" h="299">
                  <a:moveTo>
                    <a:pt x="323" y="299"/>
                  </a:moveTo>
                  <a:lnTo>
                    <a:pt x="323" y="263"/>
                  </a:lnTo>
                  <a:lnTo>
                    <a:pt x="18" y="0"/>
                  </a:lnTo>
                  <a:lnTo>
                    <a:pt x="0" y="23"/>
                  </a:lnTo>
                  <a:lnTo>
                    <a:pt x="323" y="299"/>
                  </a:lnTo>
                  <a:lnTo>
                    <a:pt x="323" y="29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4118"/>
                    <a:invGamma/>
                  </a:schemeClr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cs-CZ">
                <a:latin typeface="Arial" charset="0"/>
              </a:endParaRPr>
            </a:p>
          </p:txBody>
        </p:sp>
        <p:sp>
          <p:nvSpPr>
            <p:cNvPr id="1048" name="Freeform 19">
              <a:extLst>
                <a:ext uri="{FF2B5EF4-FFF2-40B4-BE49-F238E27FC236}">
                  <a16:creationId xmlns:a16="http://schemas.microsoft.com/office/drawing/2014/main" id="{4A25188B-7048-47B1-AF13-E222DAA39F6E}"/>
                </a:ext>
              </a:extLst>
            </p:cNvPr>
            <p:cNvSpPr>
              <a:spLocks/>
            </p:cNvSpPr>
            <p:nvPr/>
          </p:nvSpPr>
          <p:spPr bwMode="hidden">
            <a:xfrm>
              <a:off x="5477" y="2588"/>
              <a:ext cx="281" cy="335"/>
            </a:xfrm>
            <a:custGeom>
              <a:avLst/>
              <a:gdLst>
                <a:gd name="T0" fmla="*/ 281 w 281"/>
                <a:gd name="T1" fmla="*/ 335 h 335"/>
                <a:gd name="T2" fmla="*/ 281 w 281"/>
                <a:gd name="T3" fmla="*/ 173 h 335"/>
                <a:gd name="T4" fmla="*/ 96 w 281"/>
                <a:gd name="T5" fmla="*/ 0 h 335"/>
                <a:gd name="T6" fmla="*/ 0 w 281"/>
                <a:gd name="T7" fmla="*/ 90 h 335"/>
                <a:gd name="T8" fmla="*/ 281 w 281"/>
                <a:gd name="T9" fmla="*/ 335 h 335"/>
                <a:gd name="T10" fmla="*/ 281 w 281"/>
                <a:gd name="T11" fmla="*/ 335 h 33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81" h="335">
                  <a:moveTo>
                    <a:pt x="281" y="335"/>
                  </a:moveTo>
                  <a:lnTo>
                    <a:pt x="281" y="173"/>
                  </a:lnTo>
                  <a:lnTo>
                    <a:pt x="96" y="0"/>
                  </a:lnTo>
                  <a:lnTo>
                    <a:pt x="0" y="90"/>
                  </a:lnTo>
                  <a:lnTo>
                    <a:pt x="281" y="335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20532" name="Freeform 20">
              <a:extLst>
                <a:ext uri="{FF2B5EF4-FFF2-40B4-BE49-F238E27FC236}">
                  <a16:creationId xmlns:a16="http://schemas.microsoft.com/office/drawing/2014/main" id="{DD1055B0-3BE4-4695-B773-D64C4A3228CA}"/>
                </a:ext>
              </a:extLst>
            </p:cNvPr>
            <p:cNvSpPr>
              <a:spLocks/>
            </p:cNvSpPr>
            <p:nvPr/>
          </p:nvSpPr>
          <p:spPr bwMode="hidden">
            <a:xfrm>
              <a:off x="2454" y="0"/>
              <a:ext cx="3119" cy="2678"/>
            </a:xfrm>
            <a:custGeom>
              <a:avLst/>
              <a:gdLst>
                <a:gd name="T0" fmla="*/ 0 w 3122"/>
                <a:gd name="T1" fmla="*/ 0 h 2680"/>
                <a:gd name="T2" fmla="*/ 3026 w 3122"/>
                <a:gd name="T3" fmla="*/ 2680 h 2680"/>
                <a:gd name="T4" fmla="*/ 3122 w 3122"/>
                <a:gd name="T5" fmla="*/ 2590 h 2680"/>
                <a:gd name="T6" fmla="*/ 383 w 3122"/>
                <a:gd name="T7" fmla="*/ 0 h 2680"/>
                <a:gd name="T8" fmla="*/ 0 w 3122"/>
                <a:gd name="T9" fmla="*/ 0 h 2680"/>
                <a:gd name="T10" fmla="*/ 0 w 3122"/>
                <a:gd name="T11" fmla="*/ 0 h 26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122" h="2680">
                  <a:moveTo>
                    <a:pt x="0" y="0"/>
                  </a:moveTo>
                  <a:lnTo>
                    <a:pt x="3026" y="2680"/>
                  </a:lnTo>
                  <a:lnTo>
                    <a:pt x="3122" y="2590"/>
                  </a:lnTo>
                  <a:lnTo>
                    <a:pt x="383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cs-CZ">
                <a:latin typeface="Arial" charset="0"/>
              </a:endParaRPr>
            </a:p>
          </p:txBody>
        </p:sp>
        <p:sp>
          <p:nvSpPr>
            <p:cNvPr id="1050" name="Freeform 21">
              <a:extLst>
                <a:ext uri="{FF2B5EF4-FFF2-40B4-BE49-F238E27FC236}">
                  <a16:creationId xmlns:a16="http://schemas.microsoft.com/office/drawing/2014/main" id="{F00D393D-DB55-41E7-8B22-2242AF40509B}"/>
                </a:ext>
              </a:extLst>
            </p:cNvPr>
            <p:cNvSpPr>
              <a:spLocks/>
            </p:cNvSpPr>
            <p:nvPr/>
          </p:nvSpPr>
          <p:spPr bwMode="hidden">
            <a:xfrm>
              <a:off x="5626" y="2534"/>
              <a:ext cx="132" cy="132"/>
            </a:xfrm>
            <a:custGeom>
              <a:avLst/>
              <a:gdLst>
                <a:gd name="T0" fmla="*/ 132 w 132"/>
                <a:gd name="T1" fmla="*/ 132 h 132"/>
                <a:gd name="T2" fmla="*/ 0 w 132"/>
                <a:gd name="T3" fmla="*/ 0 h 132"/>
                <a:gd name="T4" fmla="*/ 0 w 132"/>
                <a:gd name="T5" fmla="*/ 0 h 132"/>
                <a:gd name="T6" fmla="*/ 132 w 132"/>
                <a:gd name="T7" fmla="*/ 132 h 132"/>
                <a:gd name="T8" fmla="*/ 132 w 132"/>
                <a:gd name="T9" fmla="*/ 132 h 13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32" h="132">
                  <a:moveTo>
                    <a:pt x="132" y="132"/>
                  </a:moveTo>
                  <a:lnTo>
                    <a:pt x="0" y="0"/>
                  </a:lnTo>
                  <a:lnTo>
                    <a:pt x="132" y="132"/>
                  </a:lnTo>
                  <a:close/>
                </a:path>
              </a:pathLst>
            </a:custGeom>
            <a:solidFill>
              <a:srgbClr val="FF99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20534" name="Freeform 22">
              <a:extLst>
                <a:ext uri="{FF2B5EF4-FFF2-40B4-BE49-F238E27FC236}">
                  <a16:creationId xmlns:a16="http://schemas.microsoft.com/office/drawing/2014/main" id="{FFD90DCA-2870-4E53-ABB3-84B4451B2412}"/>
                </a:ext>
              </a:extLst>
            </p:cNvPr>
            <p:cNvSpPr>
              <a:spLocks/>
            </p:cNvSpPr>
            <p:nvPr/>
          </p:nvSpPr>
          <p:spPr bwMode="hidden">
            <a:xfrm>
              <a:off x="3112" y="0"/>
              <a:ext cx="2514" cy="2534"/>
            </a:xfrm>
            <a:custGeom>
              <a:avLst/>
              <a:gdLst>
                <a:gd name="T0" fmla="*/ 0 w 2517"/>
                <a:gd name="T1" fmla="*/ 0 h 2536"/>
                <a:gd name="T2" fmla="*/ 2517 w 2517"/>
                <a:gd name="T3" fmla="*/ 2536 h 2536"/>
                <a:gd name="T4" fmla="*/ 2517 w 2517"/>
                <a:gd name="T5" fmla="*/ 2536 h 2536"/>
                <a:gd name="T6" fmla="*/ 66 w 2517"/>
                <a:gd name="T7" fmla="*/ 0 h 2536"/>
                <a:gd name="T8" fmla="*/ 0 w 2517"/>
                <a:gd name="T9" fmla="*/ 0 h 2536"/>
                <a:gd name="T10" fmla="*/ 0 w 2517"/>
                <a:gd name="T11" fmla="*/ 0 h 25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517" h="2536">
                  <a:moveTo>
                    <a:pt x="0" y="0"/>
                  </a:moveTo>
                  <a:lnTo>
                    <a:pt x="2517" y="2536"/>
                  </a:lnTo>
                  <a:lnTo>
                    <a:pt x="2517" y="2536"/>
                  </a:lnTo>
                  <a:lnTo>
                    <a:pt x="6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1373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cs-CZ">
                <a:latin typeface="Arial" charset="0"/>
              </a:endParaRPr>
            </a:p>
          </p:txBody>
        </p:sp>
        <p:sp>
          <p:nvSpPr>
            <p:cNvPr id="320535" name="Freeform 23">
              <a:extLst>
                <a:ext uri="{FF2B5EF4-FFF2-40B4-BE49-F238E27FC236}">
                  <a16:creationId xmlns:a16="http://schemas.microsoft.com/office/drawing/2014/main" id="{15F2B782-19EE-419B-A008-C2A239335D98}"/>
                </a:ext>
              </a:extLst>
            </p:cNvPr>
            <p:cNvSpPr>
              <a:spLocks/>
            </p:cNvSpPr>
            <p:nvPr/>
          </p:nvSpPr>
          <p:spPr bwMode="hidden">
            <a:xfrm>
              <a:off x="3488" y="0"/>
              <a:ext cx="2198" cy="2480"/>
            </a:xfrm>
            <a:custGeom>
              <a:avLst/>
              <a:gdLst>
                <a:gd name="T0" fmla="*/ 0 w 2200"/>
                <a:gd name="T1" fmla="*/ 0 h 2482"/>
                <a:gd name="T2" fmla="*/ 2188 w 2200"/>
                <a:gd name="T3" fmla="*/ 2482 h 2482"/>
                <a:gd name="T4" fmla="*/ 2200 w 2200"/>
                <a:gd name="T5" fmla="*/ 2476 h 2482"/>
                <a:gd name="T6" fmla="*/ 317 w 2200"/>
                <a:gd name="T7" fmla="*/ 0 h 2482"/>
                <a:gd name="T8" fmla="*/ 0 w 2200"/>
                <a:gd name="T9" fmla="*/ 0 h 2482"/>
                <a:gd name="T10" fmla="*/ 0 w 2200"/>
                <a:gd name="T11" fmla="*/ 0 h 24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200" h="2482">
                  <a:moveTo>
                    <a:pt x="0" y="0"/>
                  </a:moveTo>
                  <a:lnTo>
                    <a:pt x="2188" y="2482"/>
                  </a:lnTo>
                  <a:lnTo>
                    <a:pt x="2200" y="2476"/>
                  </a:lnTo>
                  <a:lnTo>
                    <a:pt x="31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cs-CZ">
                <a:latin typeface="Arial" charset="0"/>
              </a:endParaRPr>
            </a:p>
          </p:txBody>
        </p:sp>
        <p:sp>
          <p:nvSpPr>
            <p:cNvPr id="320536" name="Freeform 24">
              <a:extLst>
                <a:ext uri="{FF2B5EF4-FFF2-40B4-BE49-F238E27FC236}">
                  <a16:creationId xmlns:a16="http://schemas.microsoft.com/office/drawing/2014/main" id="{509773A6-C8E7-4F7C-9103-E7AE9B3F7976}"/>
                </a:ext>
              </a:extLst>
            </p:cNvPr>
            <p:cNvSpPr>
              <a:spLocks/>
            </p:cNvSpPr>
            <p:nvPr/>
          </p:nvSpPr>
          <p:spPr bwMode="hidden">
            <a:xfrm>
              <a:off x="5674" y="2474"/>
              <a:ext cx="84" cy="96"/>
            </a:xfrm>
            <a:custGeom>
              <a:avLst/>
              <a:gdLst>
                <a:gd name="T0" fmla="*/ 84 w 84"/>
                <a:gd name="T1" fmla="*/ 96 h 96"/>
                <a:gd name="T2" fmla="*/ 84 w 84"/>
                <a:gd name="T3" fmla="*/ 90 h 96"/>
                <a:gd name="T4" fmla="*/ 12 w 84"/>
                <a:gd name="T5" fmla="*/ 0 h 96"/>
                <a:gd name="T6" fmla="*/ 0 w 84"/>
                <a:gd name="T7" fmla="*/ 6 h 96"/>
                <a:gd name="T8" fmla="*/ 84 w 84"/>
                <a:gd name="T9" fmla="*/ 96 h 96"/>
                <a:gd name="T10" fmla="*/ 84 w 84"/>
                <a:gd name="T11" fmla="*/ 96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4" h="96">
                  <a:moveTo>
                    <a:pt x="84" y="96"/>
                  </a:moveTo>
                  <a:lnTo>
                    <a:pt x="84" y="90"/>
                  </a:lnTo>
                  <a:lnTo>
                    <a:pt x="12" y="0"/>
                  </a:lnTo>
                  <a:lnTo>
                    <a:pt x="0" y="6"/>
                  </a:lnTo>
                  <a:lnTo>
                    <a:pt x="84" y="96"/>
                  </a:lnTo>
                  <a:lnTo>
                    <a:pt x="84" y="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cs-CZ">
                <a:latin typeface="Arial" charset="0"/>
              </a:endParaRPr>
            </a:p>
          </p:txBody>
        </p:sp>
        <p:sp>
          <p:nvSpPr>
            <p:cNvPr id="1054" name="Freeform 25">
              <a:extLst>
                <a:ext uri="{FF2B5EF4-FFF2-40B4-BE49-F238E27FC236}">
                  <a16:creationId xmlns:a16="http://schemas.microsoft.com/office/drawing/2014/main" id="{8ACC4022-FB46-4C57-88AD-C7CDCB688C3C}"/>
                </a:ext>
              </a:extLst>
            </p:cNvPr>
            <p:cNvSpPr>
              <a:spLocks/>
            </p:cNvSpPr>
            <p:nvPr/>
          </p:nvSpPr>
          <p:spPr bwMode="hidden">
            <a:xfrm>
              <a:off x="5603" y="850"/>
              <a:ext cx="155" cy="516"/>
            </a:xfrm>
            <a:custGeom>
              <a:avLst/>
              <a:gdLst>
                <a:gd name="T0" fmla="*/ 155 w 155"/>
                <a:gd name="T1" fmla="*/ 516 h 516"/>
                <a:gd name="T2" fmla="*/ 155 w 155"/>
                <a:gd name="T3" fmla="*/ 204 h 516"/>
                <a:gd name="T4" fmla="*/ 77 w 155"/>
                <a:gd name="T5" fmla="*/ 0 h 516"/>
                <a:gd name="T6" fmla="*/ 0 w 155"/>
                <a:gd name="T7" fmla="*/ 192 h 516"/>
                <a:gd name="T8" fmla="*/ 155 w 155"/>
                <a:gd name="T9" fmla="*/ 516 h 516"/>
                <a:gd name="T10" fmla="*/ 155 w 155"/>
                <a:gd name="T11" fmla="*/ 516 h 51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55" h="516">
                  <a:moveTo>
                    <a:pt x="155" y="516"/>
                  </a:moveTo>
                  <a:lnTo>
                    <a:pt x="155" y="204"/>
                  </a:lnTo>
                  <a:lnTo>
                    <a:pt x="77" y="0"/>
                  </a:lnTo>
                  <a:lnTo>
                    <a:pt x="0" y="192"/>
                  </a:lnTo>
                  <a:lnTo>
                    <a:pt x="155" y="516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20538" name="Freeform 26">
              <a:extLst>
                <a:ext uri="{FF2B5EF4-FFF2-40B4-BE49-F238E27FC236}">
                  <a16:creationId xmlns:a16="http://schemas.microsoft.com/office/drawing/2014/main" id="{E73F0BD6-51BE-4E0B-A2A6-439F6952419C}"/>
                </a:ext>
              </a:extLst>
            </p:cNvPr>
            <p:cNvSpPr>
              <a:spLocks/>
            </p:cNvSpPr>
            <p:nvPr/>
          </p:nvSpPr>
          <p:spPr bwMode="hidden">
            <a:xfrm>
              <a:off x="5107" y="0"/>
              <a:ext cx="573" cy="1042"/>
            </a:xfrm>
            <a:custGeom>
              <a:avLst/>
              <a:gdLst>
                <a:gd name="T0" fmla="*/ 0 w 574"/>
                <a:gd name="T1" fmla="*/ 0 h 1043"/>
                <a:gd name="T2" fmla="*/ 497 w 574"/>
                <a:gd name="T3" fmla="*/ 1043 h 1043"/>
                <a:gd name="T4" fmla="*/ 574 w 574"/>
                <a:gd name="T5" fmla="*/ 851 h 1043"/>
                <a:gd name="T6" fmla="*/ 251 w 574"/>
                <a:gd name="T7" fmla="*/ 0 h 1043"/>
                <a:gd name="T8" fmla="*/ 0 w 574"/>
                <a:gd name="T9" fmla="*/ 0 h 1043"/>
                <a:gd name="T10" fmla="*/ 0 w 574"/>
                <a:gd name="T11" fmla="*/ 0 h 10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" h="1043">
                  <a:moveTo>
                    <a:pt x="0" y="0"/>
                  </a:moveTo>
                  <a:lnTo>
                    <a:pt x="497" y="1043"/>
                  </a:lnTo>
                  <a:lnTo>
                    <a:pt x="574" y="851"/>
                  </a:lnTo>
                  <a:lnTo>
                    <a:pt x="251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cs-CZ">
                <a:latin typeface="Arial" charset="0"/>
              </a:endParaRPr>
            </a:p>
          </p:txBody>
        </p:sp>
        <p:sp>
          <p:nvSpPr>
            <p:cNvPr id="320539" name="Freeform 27">
              <a:extLst>
                <a:ext uri="{FF2B5EF4-FFF2-40B4-BE49-F238E27FC236}">
                  <a16:creationId xmlns:a16="http://schemas.microsoft.com/office/drawing/2014/main" id="{ACAD3660-CD85-4882-8B55-8FEBA1C649F8}"/>
                </a:ext>
              </a:extLst>
            </p:cNvPr>
            <p:cNvSpPr>
              <a:spLocks/>
            </p:cNvSpPr>
            <p:nvPr/>
          </p:nvSpPr>
          <p:spPr bwMode="hidden">
            <a:xfrm>
              <a:off x="5411" y="0"/>
              <a:ext cx="341" cy="796"/>
            </a:xfrm>
            <a:custGeom>
              <a:avLst/>
              <a:gdLst>
                <a:gd name="T0" fmla="*/ 144 w 341"/>
                <a:gd name="T1" fmla="*/ 0 h 797"/>
                <a:gd name="T2" fmla="*/ 0 w 341"/>
                <a:gd name="T3" fmla="*/ 0 h 797"/>
                <a:gd name="T4" fmla="*/ 287 w 341"/>
                <a:gd name="T5" fmla="*/ 797 h 797"/>
                <a:gd name="T6" fmla="*/ 341 w 341"/>
                <a:gd name="T7" fmla="*/ 653 h 797"/>
                <a:gd name="T8" fmla="*/ 144 w 341"/>
                <a:gd name="T9" fmla="*/ 0 h 797"/>
                <a:gd name="T10" fmla="*/ 144 w 341"/>
                <a:gd name="T11" fmla="*/ 0 h 7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41" h="797">
                  <a:moveTo>
                    <a:pt x="144" y="0"/>
                  </a:moveTo>
                  <a:lnTo>
                    <a:pt x="0" y="0"/>
                  </a:lnTo>
                  <a:lnTo>
                    <a:pt x="287" y="797"/>
                  </a:lnTo>
                  <a:lnTo>
                    <a:pt x="341" y="653"/>
                  </a:lnTo>
                  <a:lnTo>
                    <a:pt x="144" y="0"/>
                  </a:lnTo>
                  <a:lnTo>
                    <a:pt x="144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980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cs-CZ">
                <a:latin typeface="Arial" charset="0"/>
              </a:endParaRPr>
            </a:p>
          </p:txBody>
        </p:sp>
        <p:sp>
          <p:nvSpPr>
            <p:cNvPr id="1057" name="Freeform 28">
              <a:extLst>
                <a:ext uri="{FF2B5EF4-FFF2-40B4-BE49-F238E27FC236}">
                  <a16:creationId xmlns:a16="http://schemas.microsoft.com/office/drawing/2014/main" id="{2DDB0AF3-2E61-46C3-BD3B-0F43E3F81F56}"/>
                </a:ext>
              </a:extLst>
            </p:cNvPr>
            <p:cNvSpPr>
              <a:spLocks/>
            </p:cNvSpPr>
            <p:nvPr/>
          </p:nvSpPr>
          <p:spPr bwMode="hidden">
            <a:xfrm>
              <a:off x="5698" y="653"/>
              <a:ext cx="60" cy="311"/>
            </a:xfrm>
            <a:custGeom>
              <a:avLst/>
              <a:gdLst>
                <a:gd name="T0" fmla="*/ 0 w 60"/>
                <a:gd name="T1" fmla="*/ 144 h 312"/>
                <a:gd name="T2" fmla="*/ 60 w 60"/>
                <a:gd name="T3" fmla="*/ 305 h 312"/>
                <a:gd name="T4" fmla="*/ 60 w 60"/>
                <a:gd name="T5" fmla="*/ 6 h 312"/>
                <a:gd name="T6" fmla="*/ 54 w 60"/>
                <a:gd name="T7" fmla="*/ 0 h 312"/>
                <a:gd name="T8" fmla="*/ 0 w 60"/>
                <a:gd name="T9" fmla="*/ 144 h 312"/>
                <a:gd name="T10" fmla="*/ 0 w 60"/>
                <a:gd name="T11" fmla="*/ 144 h 31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60" h="312">
                  <a:moveTo>
                    <a:pt x="0" y="144"/>
                  </a:moveTo>
                  <a:lnTo>
                    <a:pt x="60" y="312"/>
                  </a:lnTo>
                  <a:lnTo>
                    <a:pt x="60" y="6"/>
                  </a:lnTo>
                  <a:lnTo>
                    <a:pt x="54" y="0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20541" name="Freeform 29">
              <a:extLst>
                <a:ext uri="{FF2B5EF4-FFF2-40B4-BE49-F238E27FC236}">
                  <a16:creationId xmlns:a16="http://schemas.microsoft.com/office/drawing/2014/main" id="{324CFE70-5A24-4B74-9DE4-F2680CC6DEA8}"/>
                </a:ext>
              </a:extLst>
            </p:cNvPr>
            <p:cNvSpPr>
              <a:spLocks/>
            </p:cNvSpPr>
            <p:nvPr/>
          </p:nvSpPr>
          <p:spPr bwMode="hidden">
            <a:xfrm>
              <a:off x="2" y="1601"/>
              <a:ext cx="5752" cy="1864"/>
            </a:xfrm>
            <a:custGeom>
              <a:avLst/>
              <a:gdLst>
                <a:gd name="T0" fmla="*/ 0 w 5740"/>
                <a:gd name="T1" fmla="*/ 371 h 1864"/>
                <a:gd name="T2" fmla="*/ 5740 w 5740"/>
                <a:gd name="T3" fmla="*/ 1864 h 1864"/>
                <a:gd name="T4" fmla="*/ 5740 w 5740"/>
                <a:gd name="T5" fmla="*/ 1834 h 1864"/>
                <a:gd name="T6" fmla="*/ 0 w 5740"/>
                <a:gd name="T7" fmla="*/ 0 h 1864"/>
                <a:gd name="T8" fmla="*/ 0 w 5740"/>
                <a:gd name="T9" fmla="*/ 371 h 1864"/>
                <a:gd name="T10" fmla="*/ 0 w 5740"/>
                <a:gd name="T11" fmla="*/ 371 h 18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0" h="1864">
                  <a:moveTo>
                    <a:pt x="0" y="371"/>
                  </a:moveTo>
                  <a:lnTo>
                    <a:pt x="5740" y="1864"/>
                  </a:lnTo>
                  <a:lnTo>
                    <a:pt x="5740" y="1834"/>
                  </a:lnTo>
                  <a:lnTo>
                    <a:pt x="0" y="0"/>
                  </a:lnTo>
                  <a:lnTo>
                    <a:pt x="0" y="371"/>
                  </a:lnTo>
                  <a:lnTo>
                    <a:pt x="0" y="371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3529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cs-CZ">
                <a:latin typeface="Arial" charset="0"/>
              </a:endParaRPr>
            </a:p>
          </p:txBody>
        </p:sp>
        <p:sp>
          <p:nvSpPr>
            <p:cNvPr id="1059" name="Freeform 30">
              <a:extLst>
                <a:ext uri="{FF2B5EF4-FFF2-40B4-BE49-F238E27FC236}">
                  <a16:creationId xmlns:a16="http://schemas.microsoft.com/office/drawing/2014/main" id="{AF044904-0616-49F0-A4B1-BF717F750C40}"/>
                </a:ext>
              </a:extLst>
            </p:cNvPr>
            <p:cNvSpPr>
              <a:spLocks/>
            </p:cNvSpPr>
            <p:nvPr/>
          </p:nvSpPr>
          <p:spPr bwMode="hidden">
            <a:xfrm>
              <a:off x="5754" y="3483"/>
              <a:ext cx="6" cy="6"/>
            </a:xfrm>
            <a:custGeom>
              <a:avLst/>
              <a:gdLst>
                <a:gd name="T0" fmla="*/ 6 w 6"/>
                <a:gd name="T1" fmla="*/ 6 h 6"/>
                <a:gd name="T2" fmla="*/ 0 w 6"/>
                <a:gd name="T3" fmla="*/ 0 h 6"/>
                <a:gd name="T4" fmla="*/ 0 w 6"/>
                <a:gd name="T5" fmla="*/ 6 h 6"/>
                <a:gd name="T6" fmla="*/ 6 w 6"/>
                <a:gd name="T7" fmla="*/ 6 h 6"/>
                <a:gd name="T8" fmla="*/ 6 w 6"/>
                <a:gd name="T9" fmla="*/ 6 h 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6" h="6">
                  <a:moveTo>
                    <a:pt x="6" y="6"/>
                  </a:moveTo>
                  <a:lnTo>
                    <a:pt x="0" y="0"/>
                  </a:lnTo>
                  <a:lnTo>
                    <a:pt x="0" y="6"/>
                  </a:lnTo>
                  <a:lnTo>
                    <a:pt x="6" y="6"/>
                  </a:lnTo>
                  <a:close/>
                </a:path>
              </a:pathLst>
            </a:custGeom>
            <a:solidFill>
              <a:srgbClr val="18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20543" name="Freeform 31">
              <a:extLst>
                <a:ext uri="{FF2B5EF4-FFF2-40B4-BE49-F238E27FC236}">
                  <a16:creationId xmlns:a16="http://schemas.microsoft.com/office/drawing/2014/main" id="{CF88C753-E2CA-4734-9A21-D971DCB3576E}"/>
                </a:ext>
              </a:extLst>
            </p:cNvPr>
            <p:cNvSpPr>
              <a:spLocks/>
            </p:cNvSpPr>
            <p:nvPr/>
          </p:nvSpPr>
          <p:spPr bwMode="hidden">
            <a:xfrm>
              <a:off x="2" y="2152"/>
              <a:ext cx="5752" cy="1337"/>
            </a:xfrm>
            <a:custGeom>
              <a:avLst/>
              <a:gdLst>
                <a:gd name="T0" fmla="*/ 0 w 5740"/>
                <a:gd name="T1" fmla="*/ 366 h 1337"/>
                <a:gd name="T2" fmla="*/ 5740 w 5740"/>
                <a:gd name="T3" fmla="*/ 1337 h 1337"/>
                <a:gd name="T4" fmla="*/ 5740 w 5740"/>
                <a:gd name="T5" fmla="*/ 1331 h 1337"/>
                <a:gd name="T6" fmla="*/ 0 w 5740"/>
                <a:gd name="T7" fmla="*/ 0 h 1337"/>
                <a:gd name="T8" fmla="*/ 0 w 5740"/>
                <a:gd name="T9" fmla="*/ 366 h 1337"/>
                <a:gd name="T10" fmla="*/ 0 w 5740"/>
                <a:gd name="T11" fmla="*/ 366 h 13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0" h="1337">
                  <a:moveTo>
                    <a:pt x="0" y="366"/>
                  </a:moveTo>
                  <a:lnTo>
                    <a:pt x="5740" y="1337"/>
                  </a:lnTo>
                  <a:lnTo>
                    <a:pt x="5740" y="1331"/>
                  </a:lnTo>
                  <a:lnTo>
                    <a:pt x="0" y="0"/>
                  </a:lnTo>
                  <a:lnTo>
                    <a:pt x="0" y="366"/>
                  </a:lnTo>
                  <a:lnTo>
                    <a:pt x="0" y="36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078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cs-CZ">
                <a:latin typeface="Arial" charset="0"/>
              </a:endParaRPr>
            </a:p>
          </p:txBody>
        </p:sp>
        <p:sp>
          <p:nvSpPr>
            <p:cNvPr id="320544" name="Freeform 32">
              <a:extLst>
                <a:ext uri="{FF2B5EF4-FFF2-40B4-BE49-F238E27FC236}">
                  <a16:creationId xmlns:a16="http://schemas.microsoft.com/office/drawing/2014/main" id="{06E54447-318C-46B4-BBC3-3961D5FE411C}"/>
                </a:ext>
              </a:extLst>
            </p:cNvPr>
            <p:cNvSpPr>
              <a:spLocks/>
            </p:cNvSpPr>
            <p:nvPr/>
          </p:nvSpPr>
          <p:spPr bwMode="hidden">
            <a:xfrm>
              <a:off x="2" y="3177"/>
              <a:ext cx="5752" cy="414"/>
            </a:xfrm>
            <a:custGeom>
              <a:avLst/>
              <a:gdLst>
                <a:gd name="T0" fmla="*/ 0 w 5740"/>
                <a:gd name="T1" fmla="*/ 48 h 414"/>
                <a:gd name="T2" fmla="*/ 5740 w 5740"/>
                <a:gd name="T3" fmla="*/ 414 h 414"/>
                <a:gd name="T4" fmla="*/ 5740 w 5740"/>
                <a:gd name="T5" fmla="*/ 402 h 414"/>
                <a:gd name="T6" fmla="*/ 0 w 5740"/>
                <a:gd name="T7" fmla="*/ 0 h 414"/>
                <a:gd name="T8" fmla="*/ 0 w 5740"/>
                <a:gd name="T9" fmla="*/ 48 h 414"/>
                <a:gd name="T10" fmla="*/ 0 w 5740"/>
                <a:gd name="T11" fmla="*/ 48 h 4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0" h="414">
                  <a:moveTo>
                    <a:pt x="0" y="48"/>
                  </a:moveTo>
                  <a:lnTo>
                    <a:pt x="5740" y="414"/>
                  </a:lnTo>
                  <a:lnTo>
                    <a:pt x="5740" y="402"/>
                  </a:lnTo>
                  <a:lnTo>
                    <a:pt x="0" y="0"/>
                  </a:lnTo>
                  <a:lnTo>
                    <a:pt x="0" y="48"/>
                  </a:lnTo>
                  <a:lnTo>
                    <a:pt x="0" y="4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cs-CZ">
                <a:latin typeface="Arial" charset="0"/>
              </a:endParaRPr>
            </a:p>
          </p:txBody>
        </p:sp>
        <p:sp>
          <p:nvSpPr>
            <p:cNvPr id="320545" name="Freeform 33">
              <a:extLst>
                <a:ext uri="{FF2B5EF4-FFF2-40B4-BE49-F238E27FC236}">
                  <a16:creationId xmlns:a16="http://schemas.microsoft.com/office/drawing/2014/main" id="{D32B6559-8244-4668-A07B-17E8162BFDF1}"/>
                </a:ext>
              </a:extLst>
            </p:cNvPr>
            <p:cNvSpPr>
              <a:spLocks/>
            </p:cNvSpPr>
            <p:nvPr/>
          </p:nvSpPr>
          <p:spPr bwMode="hidden">
            <a:xfrm>
              <a:off x="1297" y="0"/>
              <a:ext cx="4457" cy="3177"/>
            </a:xfrm>
            <a:custGeom>
              <a:avLst/>
              <a:gdLst>
                <a:gd name="T0" fmla="*/ 0 w 4448"/>
                <a:gd name="T1" fmla="*/ 0 h 3177"/>
                <a:gd name="T2" fmla="*/ 4448 w 4448"/>
                <a:gd name="T3" fmla="*/ 3177 h 3177"/>
                <a:gd name="T4" fmla="*/ 4448 w 4448"/>
                <a:gd name="T5" fmla="*/ 3153 h 3177"/>
                <a:gd name="T6" fmla="*/ 125 w 4448"/>
                <a:gd name="T7" fmla="*/ 0 h 3177"/>
                <a:gd name="T8" fmla="*/ 0 w 4448"/>
                <a:gd name="T9" fmla="*/ 0 h 3177"/>
                <a:gd name="T10" fmla="*/ 0 w 4448"/>
                <a:gd name="T11" fmla="*/ 0 h 31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448" h="3177">
                  <a:moveTo>
                    <a:pt x="0" y="0"/>
                  </a:moveTo>
                  <a:lnTo>
                    <a:pt x="4448" y="3177"/>
                  </a:lnTo>
                  <a:lnTo>
                    <a:pt x="4448" y="3153"/>
                  </a:lnTo>
                  <a:lnTo>
                    <a:pt x="125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8627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cs-CZ">
                <a:latin typeface="Arial" charset="0"/>
              </a:endParaRPr>
            </a:p>
          </p:txBody>
        </p:sp>
        <p:sp>
          <p:nvSpPr>
            <p:cNvPr id="320546" name="Freeform 34">
              <a:extLst>
                <a:ext uri="{FF2B5EF4-FFF2-40B4-BE49-F238E27FC236}">
                  <a16:creationId xmlns:a16="http://schemas.microsoft.com/office/drawing/2014/main" id="{D0B87666-2601-4681-9076-853D042CB236}"/>
                </a:ext>
              </a:extLst>
            </p:cNvPr>
            <p:cNvSpPr>
              <a:spLocks/>
            </p:cNvSpPr>
            <p:nvPr/>
          </p:nvSpPr>
          <p:spPr bwMode="hidden">
            <a:xfrm>
              <a:off x="3321" y="0"/>
              <a:ext cx="2433" cy="2614"/>
            </a:xfrm>
            <a:custGeom>
              <a:avLst/>
              <a:gdLst>
                <a:gd name="T0" fmla="*/ 0 w 2428"/>
                <a:gd name="T1" fmla="*/ 0 h 2614"/>
                <a:gd name="T2" fmla="*/ 2428 w 2428"/>
                <a:gd name="T3" fmla="*/ 2614 h 2614"/>
                <a:gd name="T4" fmla="*/ 2428 w 2428"/>
                <a:gd name="T5" fmla="*/ 2608 h 2614"/>
                <a:gd name="T6" fmla="*/ 66 w 2428"/>
                <a:gd name="T7" fmla="*/ 0 h 2614"/>
                <a:gd name="T8" fmla="*/ 0 w 2428"/>
                <a:gd name="T9" fmla="*/ 0 h 2614"/>
                <a:gd name="T10" fmla="*/ 0 w 2428"/>
                <a:gd name="T11" fmla="*/ 0 h 26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428" h="2614">
                  <a:moveTo>
                    <a:pt x="0" y="0"/>
                  </a:moveTo>
                  <a:lnTo>
                    <a:pt x="2428" y="2614"/>
                  </a:lnTo>
                  <a:lnTo>
                    <a:pt x="2428" y="2608"/>
                  </a:lnTo>
                  <a:lnTo>
                    <a:pt x="6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cs-CZ">
                <a:latin typeface="Arial" charset="0"/>
              </a:endParaRPr>
            </a:p>
          </p:txBody>
        </p:sp>
        <p:sp>
          <p:nvSpPr>
            <p:cNvPr id="320547" name="Freeform 35">
              <a:extLst>
                <a:ext uri="{FF2B5EF4-FFF2-40B4-BE49-F238E27FC236}">
                  <a16:creationId xmlns:a16="http://schemas.microsoft.com/office/drawing/2014/main" id="{171C0E2D-AE76-41FA-8B6C-5F4C9BF57F07}"/>
                </a:ext>
              </a:extLst>
            </p:cNvPr>
            <p:cNvSpPr>
              <a:spLocks/>
            </p:cNvSpPr>
            <p:nvPr/>
          </p:nvSpPr>
          <p:spPr bwMode="hidden">
            <a:xfrm>
              <a:off x="3950" y="0"/>
              <a:ext cx="1804" cy="2464"/>
            </a:xfrm>
            <a:custGeom>
              <a:avLst/>
              <a:gdLst>
                <a:gd name="T0" fmla="*/ 485 w 1800"/>
                <a:gd name="T1" fmla="*/ 0 h 2464"/>
                <a:gd name="T2" fmla="*/ 0 w 1800"/>
                <a:gd name="T3" fmla="*/ 0 h 2464"/>
                <a:gd name="T4" fmla="*/ 1800 w 1800"/>
                <a:gd name="T5" fmla="*/ 2464 h 2464"/>
                <a:gd name="T6" fmla="*/ 1800 w 1800"/>
                <a:gd name="T7" fmla="*/ 2248 h 2464"/>
                <a:gd name="T8" fmla="*/ 1794 w 1800"/>
                <a:gd name="T9" fmla="*/ 2248 h 2464"/>
                <a:gd name="T10" fmla="*/ 485 w 1800"/>
                <a:gd name="T11" fmla="*/ 0 h 2464"/>
                <a:gd name="T12" fmla="*/ 485 w 1800"/>
                <a:gd name="T13" fmla="*/ 0 h 24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800" h="2464">
                  <a:moveTo>
                    <a:pt x="485" y="0"/>
                  </a:moveTo>
                  <a:lnTo>
                    <a:pt x="0" y="0"/>
                  </a:lnTo>
                  <a:lnTo>
                    <a:pt x="1800" y="2464"/>
                  </a:lnTo>
                  <a:lnTo>
                    <a:pt x="1800" y="2248"/>
                  </a:lnTo>
                  <a:lnTo>
                    <a:pt x="1794" y="2248"/>
                  </a:lnTo>
                  <a:lnTo>
                    <a:pt x="485" y="0"/>
                  </a:lnTo>
                  <a:lnTo>
                    <a:pt x="485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cs-CZ">
                <a:latin typeface="Arial" charset="0"/>
              </a:endParaRPr>
            </a:p>
          </p:txBody>
        </p:sp>
        <p:sp>
          <p:nvSpPr>
            <p:cNvPr id="320548" name="Freeform 36">
              <a:extLst>
                <a:ext uri="{FF2B5EF4-FFF2-40B4-BE49-F238E27FC236}">
                  <a16:creationId xmlns:a16="http://schemas.microsoft.com/office/drawing/2014/main" id="{2DFC7767-D0FF-45BC-9895-EE6DDCD9B606}"/>
                </a:ext>
              </a:extLst>
            </p:cNvPr>
            <p:cNvSpPr>
              <a:spLocks/>
            </p:cNvSpPr>
            <p:nvPr/>
          </p:nvSpPr>
          <p:spPr bwMode="hidden">
            <a:xfrm>
              <a:off x="4519" y="0"/>
              <a:ext cx="1235" cy="2074"/>
            </a:xfrm>
            <a:custGeom>
              <a:avLst/>
              <a:gdLst>
                <a:gd name="T0" fmla="*/ 0 w 1232"/>
                <a:gd name="T1" fmla="*/ 0 h 2074"/>
                <a:gd name="T2" fmla="*/ 1232 w 1232"/>
                <a:gd name="T3" fmla="*/ 2074 h 2074"/>
                <a:gd name="T4" fmla="*/ 1232 w 1232"/>
                <a:gd name="T5" fmla="*/ 2038 h 2074"/>
                <a:gd name="T6" fmla="*/ 42 w 1232"/>
                <a:gd name="T7" fmla="*/ 0 h 2074"/>
                <a:gd name="T8" fmla="*/ 0 w 1232"/>
                <a:gd name="T9" fmla="*/ 0 h 2074"/>
                <a:gd name="T10" fmla="*/ 0 w 1232"/>
                <a:gd name="T11" fmla="*/ 0 h 20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232" h="2074">
                  <a:moveTo>
                    <a:pt x="0" y="0"/>
                  </a:moveTo>
                  <a:lnTo>
                    <a:pt x="1232" y="2074"/>
                  </a:lnTo>
                  <a:lnTo>
                    <a:pt x="1232" y="2038"/>
                  </a:lnTo>
                  <a:lnTo>
                    <a:pt x="4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7647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cs-CZ">
                <a:latin typeface="Arial" charset="0"/>
              </a:endParaRPr>
            </a:p>
          </p:txBody>
        </p:sp>
        <p:sp>
          <p:nvSpPr>
            <p:cNvPr id="320549" name="Freeform 37">
              <a:extLst>
                <a:ext uri="{FF2B5EF4-FFF2-40B4-BE49-F238E27FC236}">
                  <a16:creationId xmlns:a16="http://schemas.microsoft.com/office/drawing/2014/main" id="{C8433A9D-E98B-4BC9-A7B3-BA44BD25A73B}"/>
                </a:ext>
              </a:extLst>
            </p:cNvPr>
            <p:cNvSpPr>
              <a:spLocks/>
            </p:cNvSpPr>
            <p:nvPr/>
          </p:nvSpPr>
          <p:spPr bwMode="hidden">
            <a:xfrm>
              <a:off x="4694" y="0"/>
              <a:ext cx="1060" cy="1936"/>
            </a:xfrm>
            <a:custGeom>
              <a:avLst/>
              <a:gdLst>
                <a:gd name="T0" fmla="*/ 0 w 1058"/>
                <a:gd name="T1" fmla="*/ 0 h 1936"/>
                <a:gd name="T2" fmla="*/ 1058 w 1058"/>
                <a:gd name="T3" fmla="*/ 1936 h 1936"/>
                <a:gd name="T4" fmla="*/ 1058 w 1058"/>
                <a:gd name="T5" fmla="*/ 1930 h 1936"/>
                <a:gd name="T6" fmla="*/ 54 w 1058"/>
                <a:gd name="T7" fmla="*/ 0 h 1936"/>
                <a:gd name="T8" fmla="*/ 0 w 1058"/>
                <a:gd name="T9" fmla="*/ 0 h 1936"/>
                <a:gd name="T10" fmla="*/ 0 w 1058"/>
                <a:gd name="T11" fmla="*/ 0 h 19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58" h="1936">
                  <a:moveTo>
                    <a:pt x="0" y="0"/>
                  </a:moveTo>
                  <a:lnTo>
                    <a:pt x="1058" y="1936"/>
                  </a:lnTo>
                  <a:lnTo>
                    <a:pt x="1058" y="1930"/>
                  </a:lnTo>
                  <a:lnTo>
                    <a:pt x="54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2549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cs-CZ">
                <a:latin typeface="Arial" charset="0"/>
              </a:endParaRPr>
            </a:p>
          </p:txBody>
        </p:sp>
        <p:sp>
          <p:nvSpPr>
            <p:cNvPr id="320550" name="Freeform 38">
              <a:extLst>
                <a:ext uri="{FF2B5EF4-FFF2-40B4-BE49-F238E27FC236}">
                  <a16:creationId xmlns:a16="http://schemas.microsoft.com/office/drawing/2014/main" id="{C294E7E9-8543-49B6-90A1-2A10EE33AD9D}"/>
                </a:ext>
              </a:extLst>
            </p:cNvPr>
            <p:cNvSpPr>
              <a:spLocks/>
            </p:cNvSpPr>
            <p:nvPr/>
          </p:nvSpPr>
          <p:spPr bwMode="hidden">
            <a:xfrm>
              <a:off x="4981" y="0"/>
              <a:ext cx="773" cy="1487"/>
            </a:xfrm>
            <a:custGeom>
              <a:avLst/>
              <a:gdLst>
                <a:gd name="T0" fmla="*/ 771 w 771"/>
                <a:gd name="T1" fmla="*/ 1433 h 1487"/>
                <a:gd name="T2" fmla="*/ 42 w 771"/>
                <a:gd name="T3" fmla="*/ 0 h 1487"/>
                <a:gd name="T4" fmla="*/ 0 w 771"/>
                <a:gd name="T5" fmla="*/ 0 h 1487"/>
                <a:gd name="T6" fmla="*/ 771 w 771"/>
                <a:gd name="T7" fmla="*/ 1487 h 1487"/>
                <a:gd name="T8" fmla="*/ 771 w 771"/>
                <a:gd name="T9" fmla="*/ 1433 h 1487"/>
                <a:gd name="T10" fmla="*/ 771 w 771"/>
                <a:gd name="T11" fmla="*/ 1433 h 14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71" h="1487">
                  <a:moveTo>
                    <a:pt x="771" y="1433"/>
                  </a:moveTo>
                  <a:lnTo>
                    <a:pt x="42" y="0"/>
                  </a:lnTo>
                  <a:lnTo>
                    <a:pt x="0" y="0"/>
                  </a:lnTo>
                  <a:lnTo>
                    <a:pt x="771" y="1487"/>
                  </a:lnTo>
                  <a:lnTo>
                    <a:pt x="771" y="1433"/>
                  </a:lnTo>
                  <a:lnTo>
                    <a:pt x="771" y="1433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882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cs-CZ">
                <a:latin typeface="Arial" charset="0"/>
              </a:endParaRPr>
            </a:p>
          </p:txBody>
        </p:sp>
        <p:grpSp>
          <p:nvGrpSpPr>
            <p:cNvPr id="1068" name="Group 39">
              <a:extLst>
                <a:ext uri="{FF2B5EF4-FFF2-40B4-BE49-F238E27FC236}">
                  <a16:creationId xmlns:a16="http://schemas.microsoft.com/office/drawing/2014/main" id="{2B352F86-9F6A-443B-BAB7-2980704561B7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0" y="1632"/>
              <a:ext cx="5758" cy="1858"/>
              <a:chOff x="0" y="1632"/>
              <a:chExt cx="5758" cy="1858"/>
            </a:xfrm>
          </p:grpSpPr>
          <p:sp>
            <p:nvSpPr>
              <p:cNvPr id="320552" name="Freeform 40">
                <a:extLst>
                  <a:ext uri="{FF2B5EF4-FFF2-40B4-BE49-F238E27FC236}">
                    <a16:creationId xmlns:a16="http://schemas.microsoft.com/office/drawing/2014/main" id="{4C88C1C9-F748-4F29-BEDF-FBAB12FDAF33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0" y="1632"/>
                <a:ext cx="3670" cy="1313"/>
              </a:xfrm>
              <a:custGeom>
                <a:avLst/>
                <a:gdLst>
                  <a:gd name="T0" fmla="*/ 0 w 3659"/>
                  <a:gd name="T1" fmla="*/ 0 h 1313"/>
                  <a:gd name="T2" fmla="*/ 0 w 3659"/>
                  <a:gd name="T3" fmla="*/ 366 h 1313"/>
                  <a:gd name="T4" fmla="*/ 3635 w 3659"/>
                  <a:gd name="T5" fmla="*/ 1313 h 1313"/>
                  <a:gd name="T6" fmla="*/ 3647 w 3659"/>
                  <a:gd name="T7" fmla="*/ 1235 h 1313"/>
                  <a:gd name="T8" fmla="*/ 3659 w 3659"/>
                  <a:gd name="T9" fmla="*/ 1163 h 1313"/>
                  <a:gd name="T10" fmla="*/ 0 w 3659"/>
                  <a:gd name="T11" fmla="*/ 0 h 1313"/>
                  <a:gd name="T12" fmla="*/ 0 w 3659"/>
                  <a:gd name="T13" fmla="*/ 0 h 13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659" h="1313">
                    <a:moveTo>
                      <a:pt x="0" y="0"/>
                    </a:moveTo>
                    <a:lnTo>
                      <a:pt x="0" y="366"/>
                    </a:lnTo>
                    <a:lnTo>
                      <a:pt x="3635" y="1313"/>
                    </a:lnTo>
                    <a:lnTo>
                      <a:pt x="3647" y="1235"/>
                    </a:lnTo>
                    <a:lnTo>
                      <a:pt x="3659" y="1163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72549"/>
                      <a:invGamma/>
                    </a:schemeClr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</a:endParaRPr>
              </a:p>
            </p:txBody>
          </p:sp>
          <p:sp>
            <p:nvSpPr>
              <p:cNvPr id="320553" name="Freeform 41">
                <a:extLst>
                  <a:ext uri="{FF2B5EF4-FFF2-40B4-BE49-F238E27FC236}">
                    <a16:creationId xmlns:a16="http://schemas.microsoft.com/office/drawing/2014/main" id="{018C4507-126B-4D8D-BBD2-B3A9361666E0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3646" y="2795"/>
                <a:ext cx="2112" cy="695"/>
              </a:xfrm>
              <a:custGeom>
                <a:avLst/>
                <a:gdLst>
                  <a:gd name="T0" fmla="*/ 2105 w 2105"/>
                  <a:gd name="T1" fmla="*/ 665 h 695"/>
                  <a:gd name="T2" fmla="*/ 24 w 2105"/>
                  <a:gd name="T3" fmla="*/ 0 h 695"/>
                  <a:gd name="T4" fmla="*/ 12 w 2105"/>
                  <a:gd name="T5" fmla="*/ 72 h 695"/>
                  <a:gd name="T6" fmla="*/ 0 w 2105"/>
                  <a:gd name="T7" fmla="*/ 150 h 695"/>
                  <a:gd name="T8" fmla="*/ 2105 w 2105"/>
                  <a:gd name="T9" fmla="*/ 695 h 695"/>
                  <a:gd name="T10" fmla="*/ 2105 w 2105"/>
                  <a:gd name="T11" fmla="*/ 665 h 695"/>
                  <a:gd name="T12" fmla="*/ 2105 w 2105"/>
                  <a:gd name="T13" fmla="*/ 665 h 6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105" h="695">
                    <a:moveTo>
                      <a:pt x="2105" y="665"/>
                    </a:moveTo>
                    <a:lnTo>
                      <a:pt x="24" y="0"/>
                    </a:lnTo>
                    <a:lnTo>
                      <a:pt x="12" y="72"/>
                    </a:lnTo>
                    <a:lnTo>
                      <a:pt x="0" y="150"/>
                    </a:lnTo>
                    <a:lnTo>
                      <a:pt x="2105" y="695"/>
                    </a:lnTo>
                    <a:lnTo>
                      <a:pt x="2105" y="665"/>
                    </a:lnTo>
                    <a:lnTo>
                      <a:pt x="2105" y="66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tint val="90980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</a:endParaRPr>
              </a:p>
            </p:txBody>
          </p:sp>
        </p:grpSp>
      </p:grpSp>
      <p:sp>
        <p:nvSpPr>
          <p:cNvPr id="320554" name="Rectangle 42">
            <a:extLst>
              <a:ext uri="{FF2B5EF4-FFF2-40B4-BE49-F238E27FC236}">
                <a16:creationId xmlns:a16="http://schemas.microsoft.com/office/drawing/2014/main" id="{44C7D615-1BDE-407A-8D96-D8D7B92D8E8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</a:p>
        </p:txBody>
      </p:sp>
      <p:sp>
        <p:nvSpPr>
          <p:cNvPr id="320555" name="Rectangle 43">
            <a:extLst>
              <a:ext uri="{FF2B5EF4-FFF2-40B4-BE49-F238E27FC236}">
                <a16:creationId xmlns:a16="http://schemas.microsoft.com/office/drawing/2014/main" id="{E6D1FC50-90DA-4F64-8102-5533DD131F2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320556" name="Rectangle 44">
            <a:extLst>
              <a:ext uri="{FF2B5EF4-FFF2-40B4-BE49-F238E27FC236}">
                <a16:creationId xmlns:a16="http://schemas.microsoft.com/office/drawing/2014/main" id="{41112B32-FF53-43DC-B0F3-1338BA9D5288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20557" name="Rectangle 45">
            <a:extLst>
              <a:ext uri="{FF2B5EF4-FFF2-40B4-BE49-F238E27FC236}">
                <a16:creationId xmlns:a16="http://schemas.microsoft.com/office/drawing/2014/main" id="{4D5A86E9-E1AA-4034-858E-83ACE0B6ECC1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20558" name="Rectangle 46">
            <a:extLst>
              <a:ext uri="{FF2B5EF4-FFF2-40B4-BE49-F238E27FC236}">
                <a16:creationId xmlns:a16="http://schemas.microsoft.com/office/drawing/2014/main" id="{2E8C65B4-E5A7-4799-B386-19C42896C533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64F180C1-5104-4815-AA2C-E522A78B3957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963" r:id="rId1"/>
    <p:sldLayoutId id="2147483951" r:id="rId2"/>
    <p:sldLayoutId id="2147483952" r:id="rId3"/>
    <p:sldLayoutId id="2147483953" r:id="rId4"/>
    <p:sldLayoutId id="2147483954" r:id="rId5"/>
    <p:sldLayoutId id="2147483955" r:id="rId6"/>
    <p:sldLayoutId id="2147483956" r:id="rId7"/>
    <p:sldLayoutId id="2147483957" r:id="rId8"/>
    <p:sldLayoutId id="2147483958" r:id="rId9"/>
    <p:sldLayoutId id="2147483959" r:id="rId10"/>
    <p:sldLayoutId id="2147483960" r:id="rId11"/>
    <p:sldLayoutId id="2147483961" r:id="rId12"/>
    <p:sldLayoutId id="2147483962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90000"/>
        <a:buFont typeface="Wingdings" panose="05000000000000000000" pitchFamily="2" charset="2"/>
        <a:buBlip>
          <a:blip r:embed="rId15"/>
        </a:buBlip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anose="05000000000000000000" pitchFamily="2" charset="2"/>
        <a:buBlip>
          <a:blip r:embed="rId16"/>
        </a:buBlip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anose="05000000000000000000" pitchFamily="2" charset="2"/>
        <a:buBlip>
          <a:blip r:embed="rId17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Blip>
          <a:blip r:embed="rId17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Blip>
          <a:blip r:embed="rId17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Blip>
          <a:blip r:embed="rId17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Blip>
          <a:blip r:embed="rId17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hyperlink" Target="http://coachsci.sdsu.edu/csa/vol111/young1.htm" TargetMode="External"/><Relationship Id="rId3" Type="http://schemas.openxmlformats.org/officeDocument/2006/relationships/image" Target="../media/image2.png"/><Relationship Id="rId7" Type="http://schemas.openxmlformats.org/officeDocument/2006/relationships/hyperlink" Target="http://coachsci.sdsu.edu/csa/vol111/herbert.htm" TargetMode="External"/><Relationship Id="rId12" Type="http://schemas.openxmlformats.org/officeDocument/2006/relationships/hyperlink" Target="http://coachsci.sdsu.edu/csa/vol64/schiestl.htm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coachsci.sdsu.edu/csa/vol111/wallin.htm" TargetMode="External"/><Relationship Id="rId11" Type="http://schemas.openxmlformats.org/officeDocument/2006/relationships/hyperlink" Target="http://coachsci.sdsu.edu/csa/vol111/wilkinso.htm" TargetMode="External"/><Relationship Id="rId5" Type="http://schemas.openxmlformats.org/officeDocument/2006/relationships/hyperlink" Target="http://coachsci.sdsu.edu/csa/vol111/jones.htm" TargetMode="External"/><Relationship Id="rId10" Type="http://schemas.openxmlformats.org/officeDocument/2006/relationships/hyperlink" Target="http://coachsci.sdsu.edu/csa/vol111/noffal.htm" TargetMode="External"/><Relationship Id="rId4" Type="http://schemas.openxmlformats.org/officeDocument/2006/relationships/image" Target="../media/image3.png"/><Relationship Id="rId9" Type="http://schemas.openxmlformats.org/officeDocument/2006/relationships/hyperlink" Target="http://coachsci.sdsu.edu/csa/vol111/fry.htm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>
            <a:extLst>
              <a:ext uri="{FF2B5EF4-FFF2-40B4-BE49-F238E27FC236}">
                <a16:creationId xmlns:a16="http://schemas.microsoft.com/office/drawing/2014/main" id="{1EE41C71-C6AA-49EE-8695-46ECDC75982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4200" dirty="0"/>
              <a:t>Koordinační schopnosti</a:t>
            </a:r>
            <a:br>
              <a:rPr lang="cs-CZ" sz="4200" dirty="0"/>
            </a:br>
            <a:endParaRPr lang="cs-CZ" sz="2400" dirty="0"/>
          </a:p>
        </p:txBody>
      </p:sp>
      <p:sp>
        <p:nvSpPr>
          <p:cNvPr id="55299" name="Rectangle 3">
            <a:extLst>
              <a:ext uri="{FF2B5EF4-FFF2-40B4-BE49-F238E27FC236}">
                <a16:creationId xmlns:a16="http://schemas.microsoft.com/office/drawing/2014/main" id="{17912656-6302-41DF-BDAF-006A8DA3F7B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defRPr/>
            </a:pPr>
            <a:r>
              <a:rPr lang="cs-CZ" sz="2800" dirty="0"/>
              <a:t>Schopnost přesně realizovat složité časoprostorové struktury pohybu. Tato motorická schopnost je úzce spojena problémy řízení a regulace motoriky   (</a:t>
            </a:r>
            <a:r>
              <a:rPr lang="cs-CZ" sz="2800" dirty="0" err="1"/>
              <a:t>Chytráčková</a:t>
            </a:r>
            <a:r>
              <a:rPr lang="cs-CZ" sz="2800" dirty="0"/>
              <a:t>, 1988)</a:t>
            </a:r>
          </a:p>
          <a:p>
            <a:pPr marL="609600" indent="-609600" eaLnBrk="1" hangingPunct="1">
              <a:buFont typeface="Wingdings" panose="05000000000000000000" pitchFamily="2" charset="2"/>
              <a:buNone/>
              <a:defRPr/>
            </a:pPr>
            <a:endParaRPr lang="cs-CZ" sz="2800" dirty="0"/>
          </a:p>
          <a:p>
            <a:pPr marL="609600" indent="-609600" eaLnBrk="1" hangingPunct="1">
              <a:defRPr/>
            </a:pPr>
            <a:r>
              <a:rPr lang="cs-CZ" sz="2800" dirty="0"/>
              <a:t>Schopnost přiblížit vlastní průběh pohybu modelovému (ideálnímu) tvaru. Schopnost řešit prostorovou a časovou strukturu pohybu. </a:t>
            </a: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>
            <a:extLst>
              <a:ext uri="{FF2B5EF4-FFF2-40B4-BE49-F238E27FC236}">
                <a16:creationId xmlns:a16="http://schemas.microsoft.com/office/drawing/2014/main" id="{2FE79690-68A4-4EBE-ABC9-36D239C4F08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68313" y="549275"/>
            <a:ext cx="8077200" cy="633413"/>
          </a:xfrm>
        </p:spPr>
        <p:txBody>
          <a:bodyPr/>
          <a:lstStyle/>
          <a:p>
            <a:pPr eaLnBrk="1" hangingPunct="1">
              <a:defRPr/>
            </a:pPr>
            <a:r>
              <a:rPr lang="cs-CZ" dirty="0"/>
              <a:t>Diagnostika KS</a:t>
            </a:r>
            <a:br>
              <a:rPr lang="cs-CZ" dirty="0"/>
            </a:br>
            <a:r>
              <a:rPr lang="cs-CZ" sz="2400" dirty="0"/>
              <a:t>laboratorní X terénní </a:t>
            </a:r>
            <a:br>
              <a:rPr lang="cs-CZ" sz="2400" dirty="0"/>
            </a:br>
            <a:endParaRPr lang="cs-CZ" sz="2400" dirty="0"/>
          </a:p>
        </p:txBody>
      </p:sp>
      <p:sp>
        <p:nvSpPr>
          <p:cNvPr id="69635" name="Rectangle 3">
            <a:extLst>
              <a:ext uri="{FF2B5EF4-FFF2-40B4-BE49-F238E27FC236}">
                <a16:creationId xmlns:a16="http://schemas.microsoft.com/office/drawing/2014/main" id="{D792DBF7-0011-48F2-9553-982219D89D0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412875"/>
            <a:ext cx="8229600" cy="471805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Char char="-"/>
              <a:defRPr/>
            </a:pPr>
            <a:r>
              <a:rPr lang="cs-CZ" sz="2800" dirty="0"/>
              <a:t>jednotlivé komponenty </a:t>
            </a:r>
            <a:r>
              <a:rPr lang="cs-CZ" sz="2400" dirty="0"/>
              <a:t>(</a:t>
            </a:r>
            <a:r>
              <a:rPr lang="cs-CZ" sz="2400" dirty="0" err="1"/>
              <a:t>difrenciační</a:t>
            </a:r>
            <a:r>
              <a:rPr lang="cs-CZ" sz="2400" dirty="0"/>
              <a:t>, </a:t>
            </a:r>
            <a:r>
              <a:rPr lang="cs-CZ" sz="2400" dirty="0" err="1"/>
              <a:t>rovnováhová</a:t>
            </a:r>
            <a:r>
              <a:rPr lang="cs-CZ" sz="2400" dirty="0"/>
              <a:t>, rytmická, orientační)</a:t>
            </a:r>
          </a:p>
          <a:p>
            <a:pPr eaLnBrk="1" hangingPunct="1">
              <a:lnSpc>
                <a:spcPct val="80000"/>
              </a:lnSpc>
              <a:buFontTx/>
              <a:buChar char="-"/>
              <a:defRPr/>
            </a:pPr>
            <a:endParaRPr lang="cs-CZ" sz="2800" dirty="0"/>
          </a:p>
          <a:p>
            <a:pPr eaLnBrk="1" hangingPunct="1">
              <a:lnSpc>
                <a:spcPct val="80000"/>
              </a:lnSpc>
              <a:buFontTx/>
              <a:buChar char="-"/>
              <a:defRPr/>
            </a:pPr>
            <a:r>
              <a:rPr lang="cs-CZ" sz="2800" dirty="0"/>
              <a:t>celkové testování KS:</a:t>
            </a:r>
          </a:p>
          <a:p>
            <a:pPr eaLnBrk="1" hangingPunct="1">
              <a:lnSpc>
                <a:spcPct val="80000"/>
              </a:lnSpc>
              <a:buFontTx/>
              <a:buChar char="-"/>
              <a:defRPr/>
            </a:pPr>
            <a:r>
              <a:rPr lang="cs-CZ" dirty="0"/>
              <a:t>1) složitost pohybu</a:t>
            </a:r>
          </a:p>
          <a:p>
            <a:pPr eaLnBrk="1" hangingPunct="1">
              <a:lnSpc>
                <a:spcPct val="80000"/>
              </a:lnSpc>
              <a:buFontTx/>
              <a:buChar char="-"/>
              <a:defRPr/>
            </a:pPr>
            <a:r>
              <a:rPr lang="cs-CZ" dirty="0"/>
              <a:t>2) přesnost provedení pohybu </a:t>
            </a:r>
          </a:p>
          <a:p>
            <a:pPr eaLnBrk="1" hangingPunct="1">
              <a:lnSpc>
                <a:spcPct val="80000"/>
              </a:lnSpc>
              <a:buFontTx/>
              <a:buChar char="-"/>
              <a:defRPr/>
            </a:pPr>
            <a:r>
              <a:rPr lang="cs-CZ" dirty="0"/>
              <a:t>3) rychlost splnění zadaného pohybového úkolu</a:t>
            </a:r>
          </a:p>
          <a:p>
            <a:pPr eaLnBrk="1" hangingPunct="1">
              <a:lnSpc>
                <a:spcPct val="80000"/>
              </a:lnSpc>
              <a:buFontTx/>
              <a:buChar char="-"/>
              <a:defRPr/>
            </a:pPr>
            <a:r>
              <a:rPr lang="cs-CZ" dirty="0"/>
              <a:t>4) učenlivost (</a:t>
            </a:r>
            <a:r>
              <a:rPr lang="cs-CZ" dirty="0" err="1"/>
              <a:t>docilita</a:t>
            </a:r>
            <a:r>
              <a:rPr lang="cs-CZ" dirty="0"/>
              <a:t>)</a:t>
            </a:r>
          </a:p>
          <a:p>
            <a:pPr eaLnBrk="1" hangingPunct="1">
              <a:lnSpc>
                <a:spcPct val="80000"/>
              </a:lnSpc>
              <a:buFontTx/>
              <a:buChar char="-"/>
              <a:defRPr/>
            </a:pPr>
            <a:r>
              <a:rPr lang="cs-CZ" dirty="0"/>
              <a:t>5) uchování (retence)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endParaRPr lang="cs-CZ" sz="3600" dirty="0"/>
          </a:p>
        </p:txBody>
      </p:sp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165" name="Rectangle 5">
            <a:extLst>
              <a:ext uri="{FF2B5EF4-FFF2-40B4-BE49-F238E27FC236}">
                <a16:creationId xmlns:a16="http://schemas.microsoft.com/office/drawing/2014/main" id="{5FC88F6E-9075-4536-862E-455B49C02A7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847725"/>
          </a:xfrm>
        </p:spPr>
        <p:txBody>
          <a:bodyPr/>
          <a:lstStyle/>
          <a:p>
            <a:pPr eaLnBrk="1" hangingPunct="1">
              <a:defRPr/>
            </a:pPr>
            <a:r>
              <a:rPr lang="cs-CZ" sz="3200"/>
              <a:t>Přehled základních motorických testů:</a:t>
            </a:r>
          </a:p>
        </p:txBody>
      </p:sp>
      <p:sp>
        <p:nvSpPr>
          <p:cNvPr id="220166" name="Rectangle 6">
            <a:extLst>
              <a:ext uri="{FF2B5EF4-FFF2-40B4-BE49-F238E27FC236}">
                <a16:creationId xmlns:a16="http://schemas.microsoft.com/office/drawing/2014/main" id="{026486C4-371F-43AE-A797-84311B7B30C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68313" y="1125538"/>
            <a:ext cx="8229600" cy="4530725"/>
          </a:xfrm>
        </p:spPr>
        <p:txBody>
          <a:bodyPr/>
          <a:lstStyle/>
          <a:p>
            <a:pPr eaLnBrk="1" hangingPunct="1">
              <a:defRPr/>
            </a:pPr>
            <a:r>
              <a:rPr lang="cs-CZ" sz="2400" dirty="0"/>
              <a:t>Rychlostní projev: běh s kotoulem, sestava s tyčí, test 4x10 s obíháním met</a:t>
            </a:r>
          </a:p>
          <a:p>
            <a:pPr eaLnBrk="1" hangingPunct="1">
              <a:defRPr/>
            </a:pPr>
            <a:r>
              <a:rPr lang="cs-CZ" sz="2400" dirty="0" err="1"/>
              <a:t>Rovnováhová</a:t>
            </a:r>
            <a:r>
              <a:rPr lang="cs-CZ" sz="2400" dirty="0"/>
              <a:t> s.: </a:t>
            </a:r>
            <a:r>
              <a:rPr lang="cs-CZ" sz="2400" dirty="0" err="1"/>
              <a:t>cefalografie</a:t>
            </a:r>
            <a:r>
              <a:rPr lang="cs-CZ" sz="2400" dirty="0"/>
              <a:t>, </a:t>
            </a:r>
            <a:r>
              <a:rPr lang="cs-CZ" sz="2400" dirty="0" err="1"/>
              <a:t>stabilometrie</a:t>
            </a:r>
            <a:r>
              <a:rPr lang="cs-CZ" sz="2400" dirty="0"/>
              <a:t>, výdrže ve stoji jednonož</a:t>
            </a:r>
          </a:p>
          <a:p>
            <a:pPr eaLnBrk="1" hangingPunct="1">
              <a:defRPr/>
            </a:pPr>
            <a:r>
              <a:rPr lang="cs-CZ" sz="2400" dirty="0"/>
              <a:t>Rytmická s.: </a:t>
            </a:r>
            <a:r>
              <a:rPr lang="cs-CZ" sz="2400" dirty="0" err="1"/>
              <a:t>rytmograf</a:t>
            </a:r>
            <a:r>
              <a:rPr lang="cs-CZ" sz="2400" dirty="0"/>
              <a:t>, nerytmické bubnování, přeskoky švihadla v </a:t>
            </a:r>
            <a:r>
              <a:rPr lang="cs-CZ" sz="2400" dirty="0" err="1"/>
              <a:t>konst</a:t>
            </a:r>
            <a:r>
              <a:rPr lang="cs-CZ" sz="2400" dirty="0"/>
              <a:t>. tempu</a:t>
            </a:r>
          </a:p>
          <a:p>
            <a:pPr eaLnBrk="1" hangingPunct="1">
              <a:defRPr/>
            </a:pPr>
            <a:r>
              <a:rPr lang="cs-CZ" sz="2400" dirty="0"/>
              <a:t>Orientační – vertikální výskok s maximálním úhlem, střelba na koš</a:t>
            </a:r>
          </a:p>
          <a:p>
            <a:pPr eaLnBrk="1" hangingPunct="1">
              <a:defRPr/>
            </a:pPr>
            <a:r>
              <a:rPr lang="cs-CZ" sz="2400" dirty="0"/>
              <a:t>Reakční – </a:t>
            </a:r>
            <a:r>
              <a:rPr lang="cs-CZ" sz="2400" dirty="0" err="1"/>
              <a:t>reaktometrie</a:t>
            </a:r>
            <a:endParaRPr lang="cs-CZ" sz="2400" dirty="0"/>
          </a:p>
          <a:p>
            <a:pPr eaLnBrk="1" hangingPunct="1">
              <a:defRPr/>
            </a:pPr>
            <a:r>
              <a:rPr lang="cs-CZ" sz="2400" dirty="0"/>
              <a:t>Sdružování – opakovaná sestava s tyčí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>
            <a:extLst>
              <a:ext uri="{FF2B5EF4-FFF2-40B4-BE49-F238E27FC236}">
                <a16:creationId xmlns:a16="http://schemas.microsoft.com/office/drawing/2014/main" id="{1988D10E-1549-48D0-9734-31AF5B0B57F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/>
              <a:t>Obecné zásady rozvoje KS</a:t>
            </a:r>
            <a:endParaRPr lang="cs-CZ" dirty="0">
              <a:solidFill>
                <a:srgbClr val="663300"/>
              </a:solidFill>
              <a:effectLst/>
            </a:endParaRPr>
          </a:p>
        </p:txBody>
      </p:sp>
      <p:sp>
        <p:nvSpPr>
          <p:cNvPr id="88067" name="Rectangle 3">
            <a:extLst>
              <a:ext uri="{FF2B5EF4-FFF2-40B4-BE49-F238E27FC236}">
                <a16:creationId xmlns:a16="http://schemas.microsoft.com/office/drawing/2014/main" id="{CFF8661F-787C-46F3-BE82-9B9F35F4AD2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buFont typeface="Wingdings" panose="05000000000000000000" pitchFamily="2" charset="2"/>
              <a:buNone/>
              <a:defRPr/>
            </a:pPr>
            <a:r>
              <a:rPr lang="cs-CZ" sz="2000">
                <a:effectLst/>
              </a:rPr>
              <a:t>1) vysoký objem opakování, přiměřená intenzita, na kvalitativně vysoké úrovni</a:t>
            </a:r>
          </a:p>
          <a:p>
            <a:pPr marL="609600" indent="-609600" eaLnBrk="1" hangingPunct="1">
              <a:buFont typeface="Wingdings" panose="05000000000000000000" pitchFamily="2" charset="2"/>
              <a:buNone/>
              <a:defRPr/>
            </a:pPr>
            <a:r>
              <a:rPr lang="cs-CZ" sz="2000">
                <a:effectLst/>
              </a:rPr>
              <a:t>2) od nejjednodušších ke složitějším cvičením (kotoul....dvojné salto)</a:t>
            </a:r>
          </a:p>
          <a:p>
            <a:pPr marL="609600" indent="-609600" eaLnBrk="1" hangingPunct="1">
              <a:buFont typeface="Wingdings" panose="05000000000000000000" pitchFamily="2" charset="2"/>
              <a:buNone/>
              <a:defRPr/>
            </a:pPr>
            <a:r>
              <a:rPr lang="cs-CZ" sz="2000">
                <a:effectLst/>
              </a:rPr>
              <a:t>3) od stálých podmínek k proměnlivým (uvnitř, venku, případně po různých prvcích)</a:t>
            </a:r>
          </a:p>
          <a:p>
            <a:pPr marL="609600" indent="-609600" eaLnBrk="1" hangingPunct="1">
              <a:buFont typeface="Wingdings" panose="05000000000000000000" pitchFamily="2" charset="2"/>
              <a:buNone/>
              <a:defRPr/>
            </a:pPr>
            <a:r>
              <a:rPr lang="cs-CZ" sz="2000">
                <a:effectLst/>
              </a:rPr>
              <a:t>4) provádět cvičení v různých obměnách (kotoul na 100 způsobů)</a:t>
            </a:r>
          </a:p>
          <a:p>
            <a:pPr marL="609600" indent="-609600" eaLnBrk="1" hangingPunct="1">
              <a:buFont typeface="Wingdings" panose="05000000000000000000" pitchFamily="2" charset="2"/>
              <a:buNone/>
              <a:defRPr/>
            </a:pPr>
            <a:r>
              <a:rPr lang="cs-CZ" sz="2000">
                <a:effectLst/>
              </a:rPr>
              <a:t>5) procvičovat kombinace již dříve osvojených a dokonale zvládnutých prvků (vazby)</a:t>
            </a:r>
          </a:p>
          <a:p>
            <a:pPr marL="609600" indent="-609600" eaLnBrk="1" hangingPunct="1">
              <a:buFont typeface="Wingdings" panose="05000000000000000000" pitchFamily="2" charset="2"/>
              <a:buNone/>
              <a:defRPr/>
            </a:pPr>
            <a:r>
              <a:rPr lang="cs-CZ" sz="2000">
                <a:effectLst/>
              </a:rPr>
              <a:t>6) cvičení provádět pod tlakem (časová tíseň, rozhodování,...)</a:t>
            </a:r>
          </a:p>
          <a:p>
            <a:pPr marL="609600" indent="-609600" eaLnBrk="1" hangingPunct="1">
              <a:buFont typeface="Wingdings" panose="05000000000000000000" pitchFamily="2" charset="2"/>
              <a:buNone/>
              <a:defRPr/>
            </a:pPr>
            <a:r>
              <a:rPr lang="cs-CZ" sz="2000">
                <a:effectLst/>
              </a:rPr>
              <a:t>7) cvičení s dodatečnými informacemi: omezení nebo naopak vyzdvižení funkce jednoho z analyzátorů ( cvičení se zavázanýma očima, cvičení složitějších - asymetrických  pohybů před zrcadlem).</a:t>
            </a:r>
            <a:r>
              <a:rPr lang="cs-CZ" sz="2000"/>
              <a:t> </a:t>
            </a:r>
          </a:p>
        </p:txBody>
      </p:sp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05958B9-ABF0-46D4-99E0-41C5758168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Metody rozvoje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479AF43-D19B-46DF-9D11-6CC477B8CA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analytická</a:t>
            </a:r>
          </a:p>
          <a:p>
            <a:pPr>
              <a:defRPr/>
            </a:pPr>
            <a:r>
              <a:rPr lang="cs-CZ" dirty="0"/>
              <a:t>kontrastu</a:t>
            </a:r>
          </a:p>
          <a:p>
            <a:pPr>
              <a:defRPr/>
            </a:pPr>
            <a:r>
              <a:rPr lang="cs-CZ" dirty="0"/>
              <a:t>opakování</a:t>
            </a:r>
          </a:p>
          <a:p>
            <a:pPr>
              <a:defRPr/>
            </a:pPr>
            <a:r>
              <a:rPr lang="cs-CZ" dirty="0"/>
              <a:t>střídavá</a:t>
            </a:r>
          </a:p>
          <a:p>
            <a:pPr>
              <a:defRPr/>
            </a:pPr>
            <a:r>
              <a:rPr lang="cs-CZ" dirty="0"/>
              <a:t>senzorické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EF0E775-D03E-41A4-8EE5-78021FC501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Flexibilita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3C073E5-4A05-4DFE-A774-48BF2A58ED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9209" y="908720"/>
            <a:ext cx="8229600" cy="5394821"/>
          </a:xfrm>
        </p:spPr>
        <p:txBody>
          <a:bodyPr/>
          <a:lstStyle/>
          <a:p>
            <a:pPr marL="0" indent="0" algn="r">
              <a:buNone/>
              <a:defRPr/>
            </a:pPr>
            <a:r>
              <a:rPr lang="cs-CZ" sz="2000" dirty="0"/>
              <a:t>Schopnost realizovat pohyb v náležitém rozsahu, o plné amplitudě (Měkota 2005)</a:t>
            </a:r>
          </a:p>
          <a:p>
            <a:pPr marL="0" indent="0">
              <a:buNone/>
              <a:defRPr/>
            </a:pPr>
            <a:r>
              <a:rPr lang="cs-CZ" sz="2800" dirty="0"/>
              <a:t>Dělení:</a:t>
            </a:r>
          </a:p>
          <a:p>
            <a:pPr>
              <a:defRPr/>
            </a:pPr>
            <a:r>
              <a:rPr lang="cs-CZ" sz="2800" dirty="0"/>
              <a:t>Statická</a:t>
            </a:r>
          </a:p>
          <a:p>
            <a:pPr>
              <a:defRPr/>
            </a:pPr>
            <a:r>
              <a:rPr lang="cs-CZ" sz="2800" dirty="0"/>
              <a:t>Dynamická</a:t>
            </a:r>
          </a:p>
          <a:p>
            <a:pPr>
              <a:defRPr/>
            </a:pPr>
            <a:r>
              <a:rPr lang="cs-CZ" sz="2800" dirty="0"/>
              <a:t>Aktivní</a:t>
            </a:r>
          </a:p>
          <a:p>
            <a:pPr>
              <a:defRPr/>
            </a:pPr>
            <a:r>
              <a:rPr lang="cs-CZ" sz="2800" dirty="0"/>
              <a:t>Pasivní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endParaRPr lang="cs-CZ" sz="2800" dirty="0"/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cs-CZ" sz="2800" dirty="0"/>
              <a:t>Pojmy:</a:t>
            </a:r>
          </a:p>
          <a:p>
            <a:pPr>
              <a:defRPr/>
            </a:pPr>
            <a:r>
              <a:rPr lang="cs-CZ" sz="2800" dirty="0"/>
              <a:t>Pružnost a Ohebnost</a:t>
            </a:r>
          </a:p>
          <a:p>
            <a:pPr>
              <a:defRPr/>
            </a:pPr>
            <a:r>
              <a:rPr lang="cs-CZ" sz="2800" dirty="0"/>
              <a:t>Hyper X </a:t>
            </a:r>
            <a:r>
              <a:rPr lang="cs-CZ" sz="2800" dirty="0" err="1"/>
              <a:t>Hypombilita</a:t>
            </a:r>
            <a:endParaRPr lang="cs-CZ" sz="2800" dirty="0"/>
          </a:p>
        </p:txBody>
      </p:sp>
      <p:pic>
        <p:nvPicPr>
          <p:cNvPr id="16389" name="Picture 5" descr="http://www.fyzioterapeuti.cz/fyzio-english/flexibilitysecrets/girls-with-flexibility-17.jpg?attredirects=0">
            <a:extLst>
              <a:ext uri="{FF2B5EF4-FFF2-40B4-BE49-F238E27FC236}">
                <a16:creationId xmlns:a16="http://schemas.microsoft.com/office/drawing/2014/main" id="{0C09FC38-178A-4A31-9C57-DF70B0CD428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735" y="1628800"/>
            <a:ext cx="7620000" cy="5057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3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3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95C984D-172C-44D1-993F-9F4B9D77A5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Význam flexibility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78B8A7C-7EEE-46AE-AB13-F652E12C5A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cs-CZ" sz="2800" dirty="0"/>
              <a:t>úspěšné ovládnutí techniky pohybu</a:t>
            </a:r>
          </a:p>
          <a:p>
            <a:pPr>
              <a:defRPr/>
            </a:pPr>
            <a:r>
              <a:rPr lang="cs-CZ" sz="2800" dirty="0"/>
              <a:t>větší ekonomičnost pohybu</a:t>
            </a:r>
          </a:p>
          <a:p>
            <a:pPr>
              <a:defRPr/>
            </a:pPr>
            <a:r>
              <a:rPr lang="cs-CZ" sz="2800" dirty="0"/>
              <a:t>estetická forma pohybového projevu v některých sportech</a:t>
            </a:r>
          </a:p>
          <a:p>
            <a:pPr>
              <a:defRPr/>
            </a:pPr>
            <a:r>
              <a:rPr lang="cs-CZ" sz="2800" dirty="0"/>
              <a:t>menší pravděpodobnost postižení či zranění</a:t>
            </a:r>
          </a:p>
          <a:p>
            <a:pPr>
              <a:defRPr/>
            </a:pPr>
            <a:r>
              <a:rPr lang="cs-CZ" sz="2800" dirty="0"/>
              <a:t>zábrana defektů v držení těla</a:t>
            </a:r>
          </a:p>
          <a:p>
            <a:pPr>
              <a:defRPr/>
            </a:pPr>
            <a:r>
              <a:rPr lang="cs-CZ" sz="2800" dirty="0"/>
              <a:t>ovlivnění ostatních motorických schopností</a:t>
            </a:r>
          </a:p>
          <a:p>
            <a:pPr>
              <a:defRPr/>
            </a:pPr>
            <a:r>
              <a:rPr lang="cs-CZ" sz="2800" dirty="0"/>
              <a:t>bezproblémové pohybové aktivity každodenního života (</a:t>
            </a:r>
            <a:r>
              <a:rPr lang="cs-CZ" sz="2800" dirty="0" err="1"/>
              <a:t>Pistotnik</a:t>
            </a:r>
            <a:r>
              <a:rPr lang="cs-CZ" sz="2800" dirty="0"/>
              <a:t>, 1998)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2F1EBBB-82A1-4FB5-94F2-B86A798A02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Biologické předpoklady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915A002-A4C5-436D-831B-EE7DABE872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agonista  X antagonista</a:t>
            </a:r>
          </a:p>
          <a:p>
            <a:pPr>
              <a:defRPr/>
            </a:pPr>
            <a:r>
              <a:rPr lang="cs-CZ" dirty="0"/>
              <a:t>reciproční inervace</a:t>
            </a:r>
          </a:p>
          <a:p>
            <a:pPr>
              <a:defRPr/>
            </a:pPr>
            <a:r>
              <a:rPr lang="cs-CZ" dirty="0"/>
              <a:t>proprioreceptory kosterních svalů – Golgiho tělíska a svalová vřeténka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>
            <a:extLst>
              <a:ext uri="{FF2B5EF4-FFF2-40B4-BE49-F238E27FC236}">
                <a16:creationId xmlns:a16="http://schemas.microsoft.com/office/drawing/2014/main" id="{4B49858B-55C1-41E2-85B6-B181B4F3A4D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/>
              <a:t>Flexibilita</a:t>
            </a:r>
            <a:br>
              <a:rPr lang="cs-CZ" dirty="0"/>
            </a:br>
            <a:r>
              <a:rPr lang="cs-CZ" sz="2800" dirty="0"/>
              <a:t>metody rozvoje</a:t>
            </a:r>
          </a:p>
        </p:txBody>
      </p:sp>
      <p:sp>
        <p:nvSpPr>
          <p:cNvPr id="90115" name="Rectangle 3">
            <a:extLst>
              <a:ext uri="{FF2B5EF4-FFF2-40B4-BE49-F238E27FC236}">
                <a16:creationId xmlns:a16="http://schemas.microsoft.com/office/drawing/2014/main" id="{48824EB1-FA00-4468-A97E-21286B368FE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/>
              <a:t>M. aktivního cvičení dynamická</a:t>
            </a:r>
          </a:p>
          <a:p>
            <a:pPr eaLnBrk="1" hangingPunct="1">
              <a:defRPr/>
            </a:pPr>
            <a:r>
              <a:rPr lang="cs-CZ" dirty="0"/>
              <a:t>M. aktivního cvičení statická</a:t>
            </a:r>
          </a:p>
          <a:p>
            <a:pPr eaLnBrk="1" hangingPunct="1">
              <a:defRPr/>
            </a:pPr>
            <a:r>
              <a:rPr lang="cs-CZ" dirty="0"/>
              <a:t>M. pasivního cvičení dynamická</a:t>
            </a:r>
          </a:p>
          <a:p>
            <a:pPr eaLnBrk="1" hangingPunct="1">
              <a:defRPr/>
            </a:pPr>
            <a:r>
              <a:rPr lang="cs-CZ" dirty="0"/>
              <a:t>M. pasivního cvičení statická</a:t>
            </a:r>
          </a:p>
          <a:p>
            <a:pPr eaLnBrk="1" hangingPunct="1">
              <a:defRPr/>
            </a:pPr>
            <a:r>
              <a:rPr lang="cs-CZ" dirty="0"/>
              <a:t>M. kontrakce-relaxace-natažení</a:t>
            </a:r>
          </a:p>
          <a:p>
            <a:pPr eaLnBrk="1" hangingPunct="1">
              <a:defRPr/>
            </a:pPr>
            <a:r>
              <a:rPr lang="cs-CZ" dirty="0"/>
              <a:t>Strečink – aktivní, dynamický, statický, pasivní: 3 FÁZE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cs-CZ" dirty="0"/>
          </a:p>
        </p:txBody>
      </p:sp>
    </p:spTree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658" name="Rectangle 2">
            <a:extLst>
              <a:ext uri="{FF2B5EF4-FFF2-40B4-BE49-F238E27FC236}">
                <a16:creationId xmlns:a16="http://schemas.microsoft.com/office/drawing/2014/main" id="{96A80FB2-C009-4CA1-A180-9E52DC86148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2600"/>
              <a:t>Zásady pro protahování aktivním statickým cvičením</a:t>
            </a:r>
          </a:p>
        </p:txBody>
      </p:sp>
      <p:sp>
        <p:nvSpPr>
          <p:cNvPr id="326659" name="Rectangle 3">
            <a:extLst>
              <a:ext uri="{FF2B5EF4-FFF2-40B4-BE49-F238E27FC236}">
                <a16:creationId xmlns:a16="http://schemas.microsoft.com/office/drawing/2014/main" id="{75039140-AF81-46C0-83EC-0883CA7C77C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2800"/>
              <a:t>Zahřátí (5 min)</a:t>
            </a:r>
          </a:p>
          <a:p>
            <a:pPr eaLnBrk="1" hangingPunct="1">
              <a:defRPr/>
            </a:pPr>
            <a:r>
              <a:rPr lang="cs-CZ" sz="2800"/>
              <a:t>Uvolnění</a:t>
            </a:r>
          </a:p>
          <a:p>
            <a:pPr eaLnBrk="1" hangingPunct="1">
              <a:defRPr/>
            </a:pPr>
            <a:r>
              <a:rPr lang="cs-CZ" sz="2800"/>
              <a:t>Vyřazení anti- gravitační funkce</a:t>
            </a:r>
          </a:p>
          <a:p>
            <a:pPr eaLnBrk="1" hangingPunct="1">
              <a:defRPr/>
            </a:pPr>
            <a:r>
              <a:rPr lang="cs-CZ" sz="2800"/>
              <a:t>Bolest = patologická zátěž z periferie</a:t>
            </a:r>
          </a:p>
          <a:p>
            <a:pPr eaLnBrk="1" hangingPunct="1">
              <a:defRPr/>
            </a:pPr>
            <a:r>
              <a:rPr lang="cs-CZ" sz="2800"/>
              <a:t>Pomalu, tahem</a:t>
            </a:r>
          </a:p>
          <a:p>
            <a:pPr eaLnBrk="1" hangingPunct="1">
              <a:defRPr/>
            </a:pPr>
            <a:r>
              <a:rPr lang="cs-CZ" sz="2800"/>
              <a:t>Stálá volní kontrola, zacílení.</a:t>
            </a:r>
          </a:p>
          <a:p>
            <a:pPr eaLnBrk="1" hangingPunct="1">
              <a:defRPr/>
            </a:pPr>
            <a:r>
              <a:rPr lang="cs-CZ" sz="2800"/>
              <a:t>Výdrž</a:t>
            </a:r>
          </a:p>
          <a:p>
            <a:pPr eaLnBrk="1" hangingPunct="1">
              <a:defRPr/>
            </a:pPr>
            <a:r>
              <a:rPr lang="cs-CZ" sz="2800"/>
              <a:t>Kontrakce antagonisty (reciproční inervace)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CCE35B6-3C7A-48A0-8171-6A33143EDC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Diagnostika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DCCF1C9-0305-4724-B0E6-89A5F3127E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endParaRPr lang="cs-CZ" dirty="0"/>
          </a:p>
          <a:p>
            <a:pPr eaLnBrk="1" hangingPunct="1">
              <a:defRPr/>
            </a:pPr>
            <a:r>
              <a:rPr lang="cs-CZ" dirty="0"/>
              <a:t>goniometrie</a:t>
            </a:r>
          </a:p>
          <a:p>
            <a:pPr eaLnBrk="1" hangingPunct="1">
              <a:defRPr/>
            </a:pPr>
            <a:r>
              <a:rPr lang="cs-CZ" dirty="0"/>
              <a:t>měření distancí</a:t>
            </a:r>
          </a:p>
          <a:p>
            <a:pPr eaLnBrk="1" hangingPunct="1">
              <a:defRPr/>
            </a:pPr>
            <a:r>
              <a:rPr lang="cs-CZ" dirty="0" err="1"/>
              <a:t>škálování</a:t>
            </a:r>
            <a:endParaRPr lang="cs-CZ" dirty="0"/>
          </a:p>
          <a:p>
            <a:pPr eaLnBrk="1" hangingPunct="1">
              <a:defRPr/>
            </a:pPr>
            <a:r>
              <a:rPr lang="cs-CZ" dirty="0"/>
              <a:t>motorické testy – binární testování</a:t>
            </a:r>
          </a:p>
          <a:p>
            <a:pPr eaLnBrk="1" hangingPunct="1">
              <a:defRPr/>
            </a:pPr>
            <a:r>
              <a:rPr lang="cs-CZ" dirty="0"/>
              <a:t>fyziologická norma  (</a:t>
            </a:r>
            <a:r>
              <a:rPr lang="cs-CZ" dirty="0" err="1"/>
              <a:t>hypo</a:t>
            </a:r>
            <a:r>
              <a:rPr lang="cs-CZ" dirty="0"/>
              <a:t>-, </a:t>
            </a:r>
            <a:r>
              <a:rPr lang="cs-CZ" dirty="0" err="1"/>
              <a:t>hypermobilita</a:t>
            </a:r>
            <a:r>
              <a:rPr lang="cs-CZ" dirty="0"/>
              <a:t>)</a:t>
            </a:r>
          </a:p>
          <a:p>
            <a:pPr eaLnBrk="1" hangingPunct="1">
              <a:defRPr/>
            </a:pPr>
            <a:endParaRPr lang="cs-CZ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schop_rozd">
            <a:extLst>
              <a:ext uri="{FF2B5EF4-FFF2-40B4-BE49-F238E27FC236}">
                <a16:creationId xmlns:a16="http://schemas.microsoft.com/office/drawing/2014/main" id="{6A411163-9838-4C1A-BED3-32CCF3A4EF8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113" y="1412875"/>
            <a:ext cx="7369175" cy="521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4611" name="Rectangle 3">
            <a:extLst>
              <a:ext uri="{FF2B5EF4-FFF2-40B4-BE49-F238E27FC236}">
                <a16:creationId xmlns:a16="http://schemas.microsoft.com/office/drawing/2014/main" id="{24110E1E-DFEE-4656-BD72-2915F791BAF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/>
              <a:t>Staré....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5">
            <a:extLst>
              <a:ext uri="{FF2B5EF4-FFF2-40B4-BE49-F238E27FC236}">
                <a16:creationId xmlns:a16="http://schemas.microsoft.com/office/drawing/2014/main" id="{AF88C26F-B3B6-49F5-BECC-F99C9C4CD7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388" y="2000250"/>
            <a:ext cx="7847012" cy="4032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 b="1">
                <a:latin typeface="Verdana" panose="020B0604030504040204" pitchFamily="34" charset="0"/>
                <a:ea typeface="Times New Roman" panose="02020603050405020304" pitchFamily="18" charset="0"/>
                <a:cs typeface="Arial" panose="020B0604020202020204" pitchFamily="34" charset="0"/>
                <a:hlinkClick r:id="rId5"/>
              </a:rPr>
              <a:t>Nadměrná flexibilita může přispět ke zhoršení běžecké ekonomiky</a:t>
            </a:r>
            <a:endParaRPr lang="cs-CZ" altLang="cs-CZ" sz="1600"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cs-CZ" altLang="cs-CZ" sz="1600" b="1">
              <a:latin typeface="Verdana" panose="020B060403050404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 b="1">
                <a:latin typeface="Verdana" panose="020B0604030504040204" pitchFamily="34" charset="0"/>
                <a:ea typeface="Times New Roman" panose="02020603050405020304" pitchFamily="18" charset="0"/>
                <a:cs typeface="Arial" panose="020B0604020202020204" pitchFamily="34" charset="0"/>
                <a:hlinkClick r:id="rId6"/>
              </a:rPr>
              <a:t>Pro zlepšení flexibility je vhodnější metody kontrakce relaxace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 b="1">
                <a:latin typeface="Verdana" panose="020B0604030504040204" pitchFamily="34" charset="0"/>
                <a:ea typeface="Times New Roman" panose="02020603050405020304" pitchFamily="18" charset="0"/>
                <a:cs typeface="Arial" panose="020B0604020202020204" pitchFamily="34" charset="0"/>
                <a:hlinkClick r:id="rId6"/>
              </a:rPr>
              <a:t>než „balistický“ strečink</a:t>
            </a:r>
            <a:endParaRPr lang="cs-CZ" altLang="cs-CZ" sz="1600"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cs-CZ" altLang="cs-CZ" sz="1600" b="1">
              <a:latin typeface="Verdana" panose="020B060403050404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 b="1">
                <a:latin typeface="Verdana" panose="020B0604030504040204" pitchFamily="34" charset="0"/>
                <a:ea typeface="Times New Roman" panose="02020603050405020304" pitchFamily="18" charset="0"/>
                <a:cs typeface="Arial" panose="020B0604020202020204" pitchFamily="34" charset="0"/>
                <a:hlinkClick r:id="rId7"/>
              </a:rPr>
              <a:t>Strečink neredukuje bolestivost svalů ani není prevencí zranění</a:t>
            </a:r>
            <a:endParaRPr lang="cs-CZ" altLang="cs-CZ" sz="1600"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cs-CZ" altLang="cs-CZ" sz="1600" b="1">
              <a:latin typeface="Verdana" panose="020B060403050404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 b="1">
                <a:latin typeface="Verdana" panose="020B0604030504040204" pitchFamily="34" charset="0"/>
                <a:ea typeface="Times New Roman" panose="02020603050405020304" pitchFamily="18" charset="0"/>
                <a:cs typeface="Arial" panose="020B0604020202020204" pitchFamily="34" charset="0"/>
                <a:hlinkClick r:id="rId8"/>
              </a:rPr>
              <a:t>Nestrečujte (pouze) před explozivními silovými aktivitami</a:t>
            </a:r>
            <a:endParaRPr lang="cs-CZ" altLang="cs-CZ" sz="1600"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cs-CZ" altLang="cs-CZ" sz="1600" b="1">
              <a:latin typeface="Verdana" panose="020B060403050404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 b="1">
                <a:latin typeface="Verdana" panose="020B0604030504040204" pitchFamily="34" charset="0"/>
                <a:ea typeface="Times New Roman" panose="02020603050405020304" pitchFamily="18" charset="0"/>
                <a:cs typeface="Arial" panose="020B0604020202020204" pitchFamily="34" charset="0"/>
                <a:hlinkClick r:id="rId9"/>
              </a:rPr>
              <a:t>Statický strečink snižuje silovou výkonnost</a:t>
            </a:r>
            <a:endParaRPr lang="cs-CZ" altLang="cs-CZ" sz="1600"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cs-CZ" altLang="cs-CZ" sz="1600" b="1">
              <a:latin typeface="Verdana" panose="020B060403050404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 b="1">
                <a:latin typeface="Verdana" panose="020B0604030504040204" pitchFamily="34" charset="0"/>
                <a:ea typeface="Times New Roman" panose="02020603050405020304" pitchFamily="18" charset="0"/>
                <a:cs typeface="Arial" panose="020B0604020202020204" pitchFamily="34" charset="0"/>
                <a:hlinkClick r:id="rId10"/>
              </a:rPr>
              <a:t>Strečink snižuje odhodovou rychlost</a:t>
            </a:r>
            <a:endParaRPr lang="cs-CZ" altLang="cs-CZ" sz="1600"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cs-CZ" altLang="cs-CZ" sz="1600" b="1">
              <a:latin typeface="Verdana" panose="020B060403050404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 b="1">
                <a:latin typeface="Verdana" panose="020B0604030504040204" pitchFamily="34" charset="0"/>
                <a:ea typeface="Times New Roman" panose="02020603050405020304" pitchFamily="18" charset="0"/>
                <a:cs typeface="Arial" panose="020B0604020202020204" pitchFamily="34" charset="0"/>
                <a:hlinkClick r:id="rId11"/>
              </a:rPr>
              <a:t>Problémy se strečinkem – mýty a teorie</a:t>
            </a:r>
            <a:endParaRPr lang="cs-CZ" altLang="cs-CZ" sz="1600"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cs-CZ" altLang="cs-CZ" sz="1600" b="1">
              <a:latin typeface="Verdana" panose="020B060403050404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 b="1">
                <a:latin typeface="Verdana" panose="020B0604030504040204" pitchFamily="34" charset="0"/>
                <a:ea typeface="Times New Roman" panose="02020603050405020304" pitchFamily="18" charset="0"/>
                <a:cs typeface="Arial" panose="020B0604020202020204" pitchFamily="34" charset="0"/>
                <a:hlinkClick r:id="rId12"/>
              </a:rPr>
              <a:t>Neuromuskulární funkce jsou ovlivněny dostupností karbohydrátů</a:t>
            </a:r>
            <a:endParaRPr lang="cs-CZ" altLang="cs-CZ" sz="1600" b="1">
              <a:latin typeface="Verdana" panose="020B060403050404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329734" name="Rectangle 6">
            <a:extLst>
              <a:ext uri="{FF2B5EF4-FFF2-40B4-BE49-F238E27FC236}">
                <a16:creationId xmlns:a16="http://schemas.microsoft.com/office/drawing/2014/main" id="{8757F170-7A3B-4FDD-A6DF-D3CE69C54E6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/>
              <a:t>Odkazy na výzkum....</a:t>
            </a:r>
          </a:p>
        </p:txBody>
      </p:sp>
      <p:sp>
        <p:nvSpPr>
          <p:cNvPr id="329735" name="Rectangle 7">
            <a:extLst>
              <a:ext uri="{FF2B5EF4-FFF2-40B4-BE49-F238E27FC236}">
                <a16:creationId xmlns:a16="http://schemas.microsoft.com/office/drawing/2014/main" id="{B77D229D-60FE-42D9-AA79-A018BC1EA18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8706" name="Rectangle 2">
            <a:extLst>
              <a:ext uri="{FF2B5EF4-FFF2-40B4-BE49-F238E27FC236}">
                <a16:creationId xmlns:a16="http://schemas.microsoft.com/office/drawing/2014/main" id="{1AD19330-3C09-4145-97B3-B8AF3B3B3D2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/>
              <a:t>Nové..</a:t>
            </a:r>
          </a:p>
        </p:txBody>
      </p:sp>
      <p:sp>
        <p:nvSpPr>
          <p:cNvPr id="328707" name="Rectangle 3">
            <a:extLst>
              <a:ext uri="{FF2B5EF4-FFF2-40B4-BE49-F238E27FC236}">
                <a16:creationId xmlns:a16="http://schemas.microsoft.com/office/drawing/2014/main" id="{8675F7B6-5ACD-441C-85C4-F310654605E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cs-CZ"/>
          </a:p>
        </p:txBody>
      </p:sp>
      <p:pic>
        <p:nvPicPr>
          <p:cNvPr id="5124" name="Picture 4" descr="Taxnomie MS_black300">
            <a:extLst>
              <a:ext uri="{FF2B5EF4-FFF2-40B4-BE49-F238E27FC236}">
                <a16:creationId xmlns:a16="http://schemas.microsoft.com/office/drawing/2014/main" id="{2F6C2BC5-3CB2-4D95-8FCD-2A6376F8785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1557338"/>
            <a:ext cx="8420100" cy="481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82" name="Rectangle 10">
            <a:extLst>
              <a:ext uri="{FF2B5EF4-FFF2-40B4-BE49-F238E27FC236}">
                <a16:creationId xmlns:a16="http://schemas.microsoft.com/office/drawing/2014/main" id="{572936A5-29BB-4303-AA5C-9F9ECC5B8F3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/>
              <a:t>Struktura KS</a:t>
            </a:r>
          </a:p>
        </p:txBody>
      </p:sp>
      <p:pic>
        <p:nvPicPr>
          <p:cNvPr id="6147" name="Picture 8" descr="obratn1">
            <a:extLst>
              <a:ext uri="{FF2B5EF4-FFF2-40B4-BE49-F238E27FC236}">
                <a16:creationId xmlns:a16="http://schemas.microsoft.com/office/drawing/2014/main" id="{663DE672-407D-4A2B-949D-347D194691D7}"/>
              </a:ext>
            </a:extLst>
          </p:cNvPr>
          <p:cNvPicPr>
            <a:picLocks noGrp="1" noChangeAspect="1" noChangeArrowheads="1"/>
          </p:cNvPicPr>
          <p:nvPr>
            <p:ph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124075" y="1700213"/>
            <a:ext cx="4949825" cy="4594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8" descr="regulatory">
            <a:extLst>
              <a:ext uri="{FF2B5EF4-FFF2-40B4-BE49-F238E27FC236}">
                <a16:creationId xmlns:a16="http://schemas.microsoft.com/office/drawing/2014/main" id="{8FD7BD86-1D4C-466E-93B1-9456C67D878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0563" y="404813"/>
            <a:ext cx="4332287" cy="4021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0953" name="Rectangle 9">
            <a:extLst>
              <a:ext uri="{FF2B5EF4-FFF2-40B4-BE49-F238E27FC236}">
                <a16:creationId xmlns:a16="http://schemas.microsoft.com/office/drawing/2014/main" id="{5BF91965-2B1D-4008-9D25-11CA9573F3D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79388" y="260350"/>
            <a:ext cx="4259262" cy="1143000"/>
          </a:xfrm>
        </p:spPr>
        <p:txBody>
          <a:bodyPr/>
          <a:lstStyle/>
          <a:p>
            <a:pPr eaLnBrk="1" hangingPunct="1">
              <a:defRPr/>
            </a:pPr>
            <a:r>
              <a:rPr lang="cs-CZ" sz="4000"/>
              <a:t>Oblast regulátorů</a:t>
            </a:r>
          </a:p>
        </p:txBody>
      </p:sp>
      <p:sp>
        <p:nvSpPr>
          <p:cNvPr id="210954" name="Rectangle 10">
            <a:extLst>
              <a:ext uri="{FF2B5EF4-FFF2-40B4-BE49-F238E27FC236}">
                <a16:creationId xmlns:a16="http://schemas.microsoft.com/office/drawing/2014/main" id="{46EE413D-6991-4755-89A3-57309419F067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6640513" cy="4530725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cs-CZ" dirty="0"/>
              <a:t>diferenciační </a:t>
            </a:r>
            <a:r>
              <a:rPr lang="cs-CZ" dirty="0" err="1"/>
              <a:t>sch</a:t>
            </a:r>
            <a:r>
              <a:rPr lang="cs-CZ" dirty="0"/>
              <a:t>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dirty="0"/>
              <a:t>orientační </a:t>
            </a:r>
            <a:r>
              <a:rPr lang="cs-CZ" dirty="0" err="1"/>
              <a:t>sch</a:t>
            </a:r>
            <a:r>
              <a:rPr lang="cs-CZ" dirty="0"/>
              <a:t>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dirty="0" err="1"/>
              <a:t>rovnováhová</a:t>
            </a:r>
            <a:r>
              <a:rPr lang="cs-CZ" dirty="0"/>
              <a:t> </a:t>
            </a:r>
            <a:r>
              <a:rPr lang="cs-CZ" dirty="0" err="1"/>
              <a:t>sch</a:t>
            </a:r>
            <a:r>
              <a:rPr lang="cs-CZ" dirty="0"/>
              <a:t>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dirty="0"/>
              <a:t>reakční </a:t>
            </a:r>
            <a:r>
              <a:rPr lang="cs-CZ" dirty="0" err="1"/>
              <a:t>sch</a:t>
            </a:r>
            <a:r>
              <a:rPr lang="cs-CZ" dirty="0"/>
              <a:t>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dirty="0"/>
              <a:t>rytmická </a:t>
            </a:r>
            <a:r>
              <a:rPr lang="cs-CZ" dirty="0" err="1"/>
              <a:t>sch</a:t>
            </a:r>
            <a:r>
              <a:rPr lang="cs-CZ" dirty="0"/>
              <a:t>.</a:t>
            </a:r>
          </a:p>
          <a:p>
            <a:pPr eaLnBrk="1" hangingPunct="1">
              <a:lnSpc>
                <a:spcPct val="90000"/>
              </a:lnSpc>
              <a:defRPr/>
            </a:pPr>
            <a:endParaRPr lang="cs-CZ" dirty="0"/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cs-CZ" dirty="0"/>
          </a:p>
          <a:p>
            <a:pPr eaLnBrk="1" hangingPunct="1">
              <a:lnSpc>
                <a:spcPct val="90000"/>
              </a:lnSpc>
              <a:defRPr/>
            </a:pPr>
            <a:endParaRPr lang="cs-CZ" dirty="0"/>
          </a:p>
          <a:p>
            <a:pPr eaLnBrk="1" hangingPunct="1">
              <a:lnSpc>
                <a:spcPct val="90000"/>
              </a:lnSpc>
              <a:defRPr/>
            </a:pPr>
            <a:r>
              <a:rPr lang="cs-CZ" dirty="0"/>
              <a:t>další schopnosti (</a:t>
            </a:r>
            <a:r>
              <a:rPr lang="cs-CZ" dirty="0" err="1"/>
              <a:t>docilita</a:t>
            </a:r>
            <a:r>
              <a:rPr lang="cs-CZ" dirty="0"/>
              <a:t>, anticipace…)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43" name="Rectangle 3">
            <a:extLst>
              <a:ext uri="{FF2B5EF4-FFF2-40B4-BE49-F238E27FC236}">
                <a16:creationId xmlns:a16="http://schemas.microsoft.com/office/drawing/2014/main" id="{C859D037-9F6E-48E5-8D06-BDE559871A2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3600"/>
              <a:t>Oblast regulované soustavy</a:t>
            </a:r>
          </a:p>
        </p:txBody>
      </p:sp>
      <p:sp>
        <p:nvSpPr>
          <p:cNvPr id="215044" name="Rectangle 4">
            <a:extLst>
              <a:ext uri="{FF2B5EF4-FFF2-40B4-BE49-F238E27FC236}">
                <a16:creationId xmlns:a16="http://schemas.microsoft.com/office/drawing/2014/main" id="{DB629686-2FF3-464A-8B97-9457D39B68E7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2800" dirty="0"/>
              <a:t>silové předpoklady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cs-CZ" sz="2800" dirty="0"/>
          </a:p>
          <a:p>
            <a:pPr eaLnBrk="1" hangingPunct="1">
              <a:defRPr/>
            </a:pPr>
            <a:r>
              <a:rPr lang="cs-CZ" sz="2800" dirty="0"/>
              <a:t>kloubní pohyblivost</a:t>
            </a:r>
          </a:p>
          <a:p>
            <a:pPr eaLnBrk="1" hangingPunct="1">
              <a:defRPr/>
            </a:pPr>
            <a:endParaRPr lang="cs-CZ" sz="2800" dirty="0"/>
          </a:p>
          <a:p>
            <a:pPr eaLnBrk="1" hangingPunct="1">
              <a:defRPr/>
            </a:pPr>
            <a:r>
              <a:rPr lang="cs-CZ" sz="2800" dirty="0"/>
              <a:t>pružnost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cs-CZ" sz="2800" dirty="0"/>
          </a:p>
          <a:p>
            <a:pPr eaLnBrk="1" hangingPunct="1">
              <a:defRPr/>
            </a:pPr>
            <a:r>
              <a:rPr lang="cs-CZ" sz="2800" dirty="0"/>
              <a:t>optimální aktivita reflexního systému </a:t>
            </a:r>
          </a:p>
          <a:p>
            <a:pPr eaLnBrk="1" hangingPunct="1">
              <a:defRPr/>
            </a:pPr>
            <a:endParaRPr lang="cs-CZ" sz="2800" dirty="0"/>
          </a:p>
          <a:p>
            <a:pPr eaLnBrk="1" hangingPunct="1">
              <a:defRPr/>
            </a:pPr>
            <a:endParaRPr lang="cs-CZ" sz="2800" dirty="0"/>
          </a:p>
        </p:txBody>
      </p:sp>
      <p:pic>
        <p:nvPicPr>
          <p:cNvPr id="8196" name="Picture 5" descr="reg_soustava">
            <a:extLst>
              <a:ext uri="{FF2B5EF4-FFF2-40B4-BE49-F238E27FC236}">
                <a16:creationId xmlns:a16="http://schemas.microsoft.com/office/drawing/2014/main" id="{56BBB900-F50A-4BA7-A99C-89E8D2EE37E4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932363" y="1412875"/>
            <a:ext cx="4038600" cy="37496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115" name="Rectangle 3">
            <a:extLst>
              <a:ext uri="{FF2B5EF4-FFF2-40B4-BE49-F238E27FC236}">
                <a16:creationId xmlns:a16="http://schemas.microsoft.com/office/drawing/2014/main" id="{A400CD05-268C-42BE-860F-2C5FB2E924C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3600"/>
              <a:t>Oblast regulovaného pohybu</a:t>
            </a:r>
          </a:p>
        </p:txBody>
      </p:sp>
      <p:sp>
        <p:nvSpPr>
          <p:cNvPr id="218116" name="Rectangle 4">
            <a:extLst>
              <a:ext uri="{FF2B5EF4-FFF2-40B4-BE49-F238E27FC236}">
                <a16:creationId xmlns:a16="http://schemas.microsoft.com/office/drawing/2014/main" id="{6AE41AC9-30D0-4D15-BE6E-BE093DF30C0E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2800" dirty="0"/>
              <a:t>schopnost sdružování</a:t>
            </a:r>
          </a:p>
          <a:p>
            <a:pPr eaLnBrk="1" hangingPunct="1">
              <a:defRPr/>
            </a:pPr>
            <a:r>
              <a:rPr lang="cs-CZ" sz="2800" dirty="0"/>
              <a:t>schopnost přestavby</a:t>
            </a:r>
          </a:p>
          <a:p>
            <a:pPr eaLnBrk="1" hangingPunct="1">
              <a:defRPr/>
            </a:pPr>
            <a:r>
              <a:rPr lang="cs-CZ" sz="2800" dirty="0"/>
              <a:t>schopnost řešit časovou strukturu pohybu (</a:t>
            </a:r>
            <a:r>
              <a:rPr lang="cs-CZ" sz="2800" dirty="0" err="1"/>
              <a:t>timing</a:t>
            </a:r>
            <a:r>
              <a:rPr lang="cs-CZ" sz="2800" dirty="0"/>
              <a:t>)</a:t>
            </a:r>
          </a:p>
          <a:p>
            <a:pPr eaLnBrk="1" hangingPunct="1">
              <a:defRPr/>
            </a:pPr>
            <a:endParaRPr lang="cs-CZ" sz="2800" dirty="0"/>
          </a:p>
        </p:txBody>
      </p:sp>
      <p:pic>
        <p:nvPicPr>
          <p:cNvPr id="9220" name="Picture 5" descr="reg_pohyb">
            <a:extLst>
              <a:ext uri="{FF2B5EF4-FFF2-40B4-BE49-F238E27FC236}">
                <a16:creationId xmlns:a16="http://schemas.microsoft.com/office/drawing/2014/main" id="{377835A7-E1DA-45D8-BCE9-B90C2278513A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787900" y="1484313"/>
            <a:ext cx="4038600" cy="37496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82" name="Rectangle 10">
            <a:extLst>
              <a:ext uri="{FF2B5EF4-FFF2-40B4-BE49-F238E27FC236}">
                <a16:creationId xmlns:a16="http://schemas.microsoft.com/office/drawing/2014/main" id="{0D73A296-9A63-4ED0-B81E-101A1277508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/>
              <a:t>Biologický podklad KS</a:t>
            </a:r>
          </a:p>
        </p:txBody>
      </p:sp>
      <p:pic>
        <p:nvPicPr>
          <p:cNvPr id="10243" name="Picture 2">
            <a:extLst>
              <a:ext uri="{FF2B5EF4-FFF2-40B4-BE49-F238E27FC236}">
                <a16:creationId xmlns:a16="http://schemas.microsoft.com/office/drawing/2014/main" id="{2F38E5F9-6327-49E2-9400-FE46E95825F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1700213"/>
            <a:ext cx="8550275" cy="502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>
            <a:extLst>
              <a:ext uri="{FF2B5EF4-FFF2-40B4-BE49-F238E27FC236}">
                <a16:creationId xmlns:a16="http://schemas.microsoft.com/office/drawing/2014/main" id="{7521561C-9253-4B18-B393-0233AD42366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/>
              <a:t>Biologický podklad KS</a:t>
            </a:r>
          </a:p>
        </p:txBody>
      </p:sp>
      <p:sp>
        <p:nvSpPr>
          <p:cNvPr id="63495" name="Rectangle 7">
            <a:extLst>
              <a:ext uri="{FF2B5EF4-FFF2-40B4-BE49-F238E27FC236}">
                <a16:creationId xmlns:a16="http://schemas.microsoft.com/office/drawing/2014/main" id="{ECBA57CF-8F97-4E0A-89D2-7742A0B72A64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539750" y="1484313"/>
            <a:ext cx="4319588" cy="4402137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cs-CZ" sz="2800" b="1" dirty="0"/>
              <a:t>Analyzátory </a:t>
            </a:r>
            <a:r>
              <a:rPr lang="cs-CZ" sz="2800" b="1" dirty="0" err="1"/>
              <a:t>I.druhu</a:t>
            </a:r>
            <a:r>
              <a:rPr lang="cs-CZ" sz="2800" b="1" dirty="0"/>
              <a:t>:</a:t>
            </a:r>
          </a:p>
          <a:p>
            <a:pPr eaLnBrk="1" hangingPunct="1">
              <a:defRPr/>
            </a:pPr>
            <a:r>
              <a:rPr lang="cs-CZ" sz="2800" dirty="0"/>
              <a:t>a) zrakový</a:t>
            </a:r>
          </a:p>
          <a:p>
            <a:pPr eaLnBrk="1" hangingPunct="1">
              <a:defRPr/>
            </a:pPr>
            <a:r>
              <a:rPr lang="cs-CZ" sz="2800" dirty="0"/>
              <a:t>b) sluchový</a:t>
            </a:r>
          </a:p>
          <a:p>
            <a:pPr eaLnBrk="1" hangingPunct="1">
              <a:defRPr/>
            </a:pPr>
            <a:r>
              <a:rPr lang="cs-CZ" sz="2800" dirty="0"/>
              <a:t>c) vestibulární</a:t>
            </a:r>
          </a:p>
          <a:p>
            <a:pPr eaLnBrk="1" hangingPunct="1">
              <a:defRPr/>
            </a:pPr>
            <a:r>
              <a:rPr lang="cs-CZ" sz="2800" dirty="0"/>
              <a:t>d) kinestetické</a:t>
            </a:r>
          </a:p>
          <a:p>
            <a:pPr eaLnBrk="1" hangingPunct="1">
              <a:defRPr/>
            </a:pPr>
            <a:r>
              <a:rPr lang="cs-CZ" sz="2800" dirty="0"/>
              <a:t>e) </a:t>
            </a:r>
            <a:r>
              <a:rPr lang="cs-CZ" sz="2800" dirty="0" err="1"/>
              <a:t>somatosenzorické</a:t>
            </a:r>
            <a:endParaRPr lang="cs-CZ" sz="2800" dirty="0"/>
          </a:p>
          <a:p>
            <a:pPr eaLnBrk="1" hangingPunct="1">
              <a:defRPr/>
            </a:pPr>
            <a:r>
              <a:rPr lang="cs-CZ" sz="2800" dirty="0"/>
              <a:t>f) časový</a:t>
            </a:r>
          </a:p>
          <a:p>
            <a:pPr algn="ctr" eaLnBrk="1" hangingPunct="1">
              <a:buFont typeface="Wingdings" panose="05000000000000000000" pitchFamily="2" charset="2"/>
              <a:buNone/>
              <a:defRPr/>
            </a:pPr>
            <a:endParaRPr lang="cs-CZ" sz="2800" dirty="0"/>
          </a:p>
        </p:txBody>
      </p:sp>
      <p:sp>
        <p:nvSpPr>
          <p:cNvPr id="63497" name="Rectangle 9">
            <a:extLst>
              <a:ext uri="{FF2B5EF4-FFF2-40B4-BE49-F238E27FC236}">
                <a16:creationId xmlns:a16="http://schemas.microsoft.com/office/drawing/2014/main" id="{804027AB-A540-4A12-A225-1A4B91A722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16463" y="1916113"/>
            <a:ext cx="38100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algn="ctr" eaLnBrk="1" hangingPunct="1">
              <a:spcBef>
                <a:spcPct val="20000"/>
              </a:spcBef>
              <a:buClr>
                <a:schemeClr val="hlink"/>
              </a:buClr>
              <a:buSzPct val="90000"/>
              <a:buFont typeface="Wingdings" pitchFamily="2" charset="2"/>
              <a:buNone/>
              <a:defRPr/>
            </a:pPr>
            <a:endParaRPr lang="cs-CZ" sz="2800"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63499" name="Rectangle 11">
            <a:extLst>
              <a:ext uri="{FF2B5EF4-FFF2-40B4-BE49-F238E27FC236}">
                <a16:creationId xmlns:a16="http://schemas.microsoft.com/office/drawing/2014/main" id="{2F1D679E-B78B-43B9-8566-E7DA2352FD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22825" y="1484313"/>
            <a:ext cx="4321175" cy="3527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SzPct val="90000"/>
              <a:buFont typeface="Wingdings" pitchFamily="2" charset="2"/>
              <a:buNone/>
              <a:defRPr/>
            </a:pPr>
            <a:r>
              <a:rPr lang="cs-CZ" sz="28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Analyzátory </a:t>
            </a:r>
            <a:r>
              <a:rPr lang="cs-CZ" sz="2800" b="1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II.druhu</a:t>
            </a:r>
            <a:r>
              <a:rPr lang="cs-CZ" sz="28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:</a:t>
            </a:r>
          </a:p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SzPct val="90000"/>
              <a:buFont typeface="Wingdings" pitchFamily="2" charset="2"/>
              <a:buBlip>
                <a:blip r:embed="rId2"/>
              </a:buBlip>
              <a:defRPr/>
            </a:pPr>
            <a:r>
              <a:rPr lang="cs-CZ" sz="28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a) svalová vřeténka </a:t>
            </a:r>
          </a:p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SzPct val="90000"/>
              <a:buFont typeface="Wingdings" pitchFamily="2" charset="2"/>
              <a:buBlip>
                <a:blip r:embed="rId2"/>
              </a:buBlip>
              <a:defRPr/>
            </a:pPr>
            <a:r>
              <a:rPr lang="cs-CZ" sz="28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b) Golgiho tělíska </a:t>
            </a:r>
          </a:p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SzPct val="90000"/>
              <a:buFont typeface="Wingdings" pitchFamily="2" charset="2"/>
              <a:buBlip>
                <a:blip r:embed="rId2"/>
              </a:buBlip>
              <a:defRPr/>
            </a:pPr>
            <a:r>
              <a:rPr lang="cs-CZ" sz="28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c) Ruffiniho tělíska</a:t>
            </a:r>
          </a:p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SzPct val="90000"/>
              <a:buFont typeface="Wingdings" pitchFamily="2" charset="2"/>
              <a:buBlip>
                <a:blip r:embed="rId2"/>
              </a:buBlip>
              <a:defRPr/>
            </a:pPr>
            <a:r>
              <a:rPr lang="cs-CZ" sz="28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d) </a:t>
            </a:r>
            <a:r>
              <a:rPr lang="cs-CZ" sz="2800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Pacciniho</a:t>
            </a:r>
            <a:r>
              <a:rPr lang="cs-CZ" sz="28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tělíska</a:t>
            </a:r>
          </a:p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SzPct val="90000"/>
              <a:buFont typeface="Wingdings" pitchFamily="2" charset="2"/>
              <a:buBlip>
                <a:blip r:embed="rId2"/>
              </a:buBlip>
              <a:defRPr/>
            </a:pPr>
            <a:r>
              <a:rPr lang="cs-CZ" sz="28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e) kloubní receptory</a:t>
            </a:r>
          </a:p>
        </p:txBody>
      </p:sp>
      <p:pic>
        <p:nvPicPr>
          <p:cNvPr id="3" name="Obrázek 2">
            <a:extLst>
              <a:ext uri="{FF2B5EF4-FFF2-40B4-BE49-F238E27FC236}">
                <a16:creationId xmlns:a16="http://schemas.microsoft.com/office/drawing/2014/main" id="{40AC07F2-9F63-402C-9FB3-1F6C099B823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9906" y="5008459"/>
            <a:ext cx="5382574" cy="1507121"/>
          </a:xfrm>
          <a:prstGeom prst="rect">
            <a:avLst/>
          </a:prstGeom>
        </p:spPr>
      </p:pic>
      <p:pic>
        <p:nvPicPr>
          <p:cNvPr id="1026" name="Picture 2" descr="Toblerone Logo 1999">
            <a:extLst>
              <a:ext uri="{FF2B5EF4-FFF2-40B4-BE49-F238E27FC236}">
                <a16:creationId xmlns:a16="http://schemas.microsoft.com/office/drawing/2014/main" id="{5E5F3479-E175-4989-BE47-68363E8804A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4955592"/>
            <a:ext cx="3096344" cy="17401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</p:sld>
</file>

<file path=ppt/theme/theme1.xml><?xml version="1.0" encoding="utf-8"?>
<a:theme xmlns:a="http://schemas.openxmlformats.org/drawingml/2006/main" name="Beam">
  <a:themeElements>
    <a:clrScheme name="Beam 2">
      <a:dk1>
        <a:srgbClr val="000080"/>
      </a:dk1>
      <a:lt1>
        <a:srgbClr val="FFFFFF"/>
      </a:lt1>
      <a:dk2>
        <a:srgbClr val="000099"/>
      </a:dk2>
      <a:lt2>
        <a:srgbClr val="FFFFFF"/>
      </a:lt2>
      <a:accent1>
        <a:srgbClr val="3366FF"/>
      </a:accent1>
      <a:accent2>
        <a:srgbClr val="7B46D0"/>
      </a:accent2>
      <a:accent3>
        <a:srgbClr val="AAAACA"/>
      </a:accent3>
      <a:accent4>
        <a:srgbClr val="DADADA"/>
      </a:accent4>
      <a:accent5>
        <a:srgbClr val="ADB8FF"/>
      </a:accent5>
      <a:accent6>
        <a:srgbClr val="6F3FBC"/>
      </a:accent6>
      <a:hlink>
        <a:srgbClr val="86D1EC"/>
      </a:hlink>
      <a:folHlink>
        <a:srgbClr val="45C984"/>
      </a:folHlink>
    </a:clrScheme>
    <a:fontScheme name="Beam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eam 1">
        <a:dk1>
          <a:srgbClr val="1A006C"/>
        </a:dk1>
        <a:lt1>
          <a:srgbClr val="FFFFFF"/>
        </a:lt1>
        <a:dk2>
          <a:srgbClr val="000066"/>
        </a:dk2>
        <a:lt2>
          <a:srgbClr val="CCCCFF"/>
        </a:lt2>
        <a:accent1>
          <a:srgbClr val="0099CC"/>
        </a:accent1>
        <a:accent2>
          <a:srgbClr val="6600CC"/>
        </a:accent2>
        <a:accent3>
          <a:srgbClr val="AAAAB8"/>
        </a:accent3>
        <a:accent4>
          <a:srgbClr val="DADADA"/>
        </a:accent4>
        <a:accent5>
          <a:srgbClr val="AACAE2"/>
        </a:accent5>
        <a:accent6>
          <a:srgbClr val="5C00B9"/>
        </a:accent6>
        <a:hlink>
          <a:srgbClr val="9999FF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2">
        <a:dk1>
          <a:srgbClr val="000080"/>
        </a:dk1>
        <a:lt1>
          <a:srgbClr val="FFFFFF"/>
        </a:lt1>
        <a:dk2>
          <a:srgbClr val="000099"/>
        </a:dk2>
        <a:lt2>
          <a:srgbClr val="FFFFFF"/>
        </a:lt2>
        <a:accent1>
          <a:srgbClr val="3366FF"/>
        </a:accent1>
        <a:accent2>
          <a:srgbClr val="7B46D0"/>
        </a:accent2>
        <a:accent3>
          <a:srgbClr val="AAAACA"/>
        </a:accent3>
        <a:accent4>
          <a:srgbClr val="DADADA"/>
        </a:accent4>
        <a:accent5>
          <a:srgbClr val="ADB8FF"/>
        </a:accent5>
        <a:accent6>
          <a:srgbClr val="6F3FBC"/>
        </a:accent6>
        <a:hlink>
          <a:srgbClr val="86D1EC"/>
        </a:hlink>
        <a:folHlink>
          <a:srgbClr val="45C98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3">
        <a:dk1>
          <a:srgbClr val="3F4873"/>
        </a:dk1>
        <a:lt1>
          <a:srgbClr val="FFFFFF"/>
        </a:lt1>
        <a:dk2>
          <a:srgbClr val="4F598D"/>
        </a:dk2>
        <a:lt2>
          <a:srgbClr val="CCECFF"/>
        </a:lt2>
        <a:accent1>
          <a:srgbClr val="0099CC"/>
        </a:accent1>
        <a:accent2>
          <a:srgbClr val="4C8470"/>
        </a:accent2>
        <a:accent3>
          <a:srgbClr val="B2B5C5"/>
        </a:accent3>
        <a:accent4>
          <a:srgbClr val="DADADA"/>
        </a:accent4>
        <a:accent5>
          <a:srgbClr val="AACAE2"/>
        </a:accent5>
        <a:accent6>
          <a:srgbClr val="447765"/>
        </a:accent6>
        <a:hlink>
          <a:srgbClr val="99CC00"/>
        </a:hlink>
        <a:folHlink>
          <a:srgbClr val="96A4C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4">
        <a:dk1>
          <a:srgbClr val="006E6B"/>
        </a:dk1>
        <a:lt1>
          <a:srgbClr val="FFFFFF"/>
        </a:lt1>
        <a:dk2>
          <a:srgbClr val="008080"/>
        </a:dk2>
        <a:lt2>
          <a:srgbClr val="E2EFCD"/>
        </a:lt2>
        <a:accent1>
          <a:srgbClr val="33CCCC"/>
        </a:accent1>
        <a:accent2>
          <a:srgbClr val="6352B8"/>
        </a:accent2>
        <a:accent3>
          <a:srgbClr val="AAC0C0"/>
        </a:accent3>
        <a:accent4>
          <a:srgbClr val="DADADA"/>
        </a:accent4>
        <a:accent5>
          <a:srgbClr val="ADE2E2"/>
        </a:accent5>
        <a:accent6>
          <a:srgbClr val="5949A6"/>
        </a:accent6>
        <a:hlink>
          <a:srgbClr val="CCFFFF"/>
        </a:hlink>
        <a:folHlink>
          <a:srgbClr val="99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5">
        <a:dk1>
          <a:srgbClr val="48562C"/>
        </a:dk1>
        <a:lt1>
          <a:srgbClr val="FFFFFF"/>
        </a:lt1>
        <a:dk2>
          <a:srgbClr val="546434"/>
        </a:dk2>
        <a:lt2>
          <a:srgbClr val="FFFFCC"/>
        </a:lt2>
        <a:accent1>
          <a:srgbClr val="7B8A6E"/>
        </a:accent1>
        <a:accent2>
          <a:srgbClr val="527C3A"/>
        </a:accent2>
        <a:accent3>
          <a:srgbClr val="B3B8AE"/>
        </a:accent3>
        <a:accent4>
          <a:srgbClr val="DADADA"/>
        </a:accent4>
        <a:accent5>
          <a:srgbClr val="BFC4BA"/>
        </a:accent5>
        <a:accent6>
          <a:srgbClr val="497034"/>
        </a:accent6>
        <a:hlink>
          <a:srgbClr val="55B55E"/>
        </a:hlink>
        <a:folHlink>
          <a:srgbClr val="85B3B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6">
        <a:dk1>
          <a:srgbClr val="96B29E"/>
        </a:dk1>
        <a:lt1>
          <a:srgbClr val="FFFFFF"/>
        </a:lt1>
        <a:dk2>
          <a:srgbClr val="A5BDAC"/>
        </a:dk2>
        <a:lt2>
          <a:srgbClr val="FFFFCC"/>
        </a:lt2>
        <a:accent1>
          <a:srgbClr val="4E8880"/>
        </a:accent1>
        <a:accent2>
          <a:srgbClr val="2F71B9"/>
        </a:accent2>
        <a:accent3>
          <a:srgbClr val="CFDBD2"/>
        </a:accent3>
        <a:accent4>
          <a:srgbClr val="DADADA"/>
        </a:accent4>
        <a:accent5>
          <a:srgbClr val="B2C3C0"/>
        </a:accent5>
        <a:accent6>
          <a:srgbClr val="2A66A7"/>
        </a:accent6>
        <a:hlink>
          <a:srgbClr val="9DC0E7"/>
        </a:hlink>
        <a:folHlink>
          <a:srgbClr val="54CA8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7">
        <a:dk1>
          <a:srgbClr val="D49C00"/>
        </a:dk1>
        <a:lt1>
          <a:srgbClr val="FFFFFF"/>
        </a:lt1>
        <a:dk2>
          <a:srgbClr val="CC9900"/>
        </a:dk2>
        <a:lt2>
          <a:srgbClr val="CEBD40"/>
        </a:lt2>
        <a:accent1>
          <a:srgbClr val="CC6600"/>
        </a:accent1>
        <a:accent2>
          <a:srgbClr val="808000"/>
        </a:accent2>
        <a:accent3>
          <a:srgbClr val="E2CAAA"/>
        </a:accent3>
        <a:accent4>
          <a:srgbClr val="DADADA"/>
        </a:accent4>
        <a:accent5>
          <a:srgbClr val="E2B8AA"/>
        </a:accent5>
        <a:accent6>
          <a:srgbClr val="737300"/>
        </a:accent6>
        <a:hlink>
          <a:srgbClr val="FF99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8">
        <a:dk1>
          <a:srgbClr val="881700"/>
        </a:dk1>
        <a:lt1>
          <a:srgbClr val="FAF9E6"/>
        </a:lt1>
        <a:dk2>
          <a:srgbClr val="990000"/>
        </a:dk2>
        <a:lt2>
          <a:srgbClr val="EADC78"/>
        </a:lt2>
        <a:accent1>
          <a:srgbClr val="FF6600"/>
        </a:accent1>
        <a:accent2>
          <a:srgbClr val="B86D52"/>
        </a:accent2>
        <a:accent3>
          <a:srgbClr val="CAAAAA"/>
        </a:accent3>
        <a:accent4>
          <a:srgbClr val="D6D5C4"/>
        </a:accent4>
        <a:accent5>
          <a:srgbClr val="FFB8AA"/>
        </a:accent5>
        <a:accent6>
          <a:srgbClr val="A66249"/>
        </a:accent6>
        <a:hlink>
          <a:srgbClr val="D78D15"/>
        </a:hlink>
        <a:folHlink>
          <a:srgbClr val="C6B37E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E6F5F6"/>
        </a:accent1>
        <a:accent2>
          <a:srgbClr val="A5E1A8"/>
        </a:accent2>
        <a:accent3>
          <a:srgbClr val="FFFFFF"/>
        </a:accent3>
        <a:accent4>
          <a:srgbClr val="000000"/>
        </a:accent4>
        <a:accent5>
          <a:srgbClr val="F0F9FA"/>
        </a:accent5>
        <a:accent6>
          <a:srgbClr val="95CC98"/>
        </a:accent6>
        <a:hlink>
          <a:srgbClr val="5B00B6"/>
        </a:hlink>
        <a:folHlink>
          <a:srgbClr val="34988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1012</TotalTime>
  <Words>642</Words>
  <Application>Microsoft Office PowerPoint</Application>
  <PresentationFormat>Předvádění na obrazovce (4:3)</PresentationFormat>
  <Paragraphs>137</Paragraphs>
  <Slides>20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5" baseType="lpstr">
      <vt:lpstr>Arial</vt:lpstr>
      <vt:lpstr>Times New Roman</vt:lpstr>
      <vt:lpstr>Verdana</vt:lpstr>
      <vt:lpstr>Wingdings</vt:lpstr>
      <vt:lpstr>Beam</vt:lpstr>
      <vt:lpstr>Koordinační schopnosti </vt:lpstr>
      <vt:lpstr>Staré....</vt:lpstr>
      <vt:lpstr>Nové..</vt:lpstr>
      <vt:lpstr>Struktura KS</vt:lpstr>
      <vt:lpstr>Oblast regulátorů</vt:lpstr>
      <vt:lpstr>Oblast regulované soustavy</vt:lpstr>
      <vt:lpstr>Oblast regulovaného pohybu</vt:lpstr>
      <vt:lpstr>Biologický podklad KS</vt:lpstr>
      <vt:lpstr>Biologický podklad KS</vt:lpstr>
      <vt:lpstr>Diagnostika KS laboratorní X terénní  </vt:lpstr>
      <vt:lpstr>Přehled základních motorických testů:</vt:lpstr>
      <vt:lpstr>Obecné zásady rozvoje KS</vt:lpstr>
      <vt:lpstr>Metody rozvoje</vt:lpstr>
      <vt:lpstr>Flexibilita </vt:lpstr>
      <vt:lpstr>Význam flexibility</vt:lpstr>
      <vt:lpstr>Biologické předpoklady</vt:lpstr>
      <vt:lpstr>Flexibilita metody rozvoje</vt:lpstr>
      <vt:lpstr>Zásady pro protahování aktivním statickým cvičením</vt:lpstr>
      <vt:lpstr>Diagnostika</vt:lpstr>
      <vt:lpstr>Odkazy na výzkum....</vt:lpstr>
    </vt:vector>
  </TitlesOfParts>
  <Company>Univerzita J. E. Purkyně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ZÁVĚREČNÁ ZPRÁVA O ŘEŠENÍ PROJEKTU FRVŠ č. 2654/2003  Modernizace a rozšíření laboratoře funkční diagnostiky</dc:title>
  <dc:creator>CEBISOVA</dc:creator>
  <cp:lastModifiedBy>Jan Hnízdil</cp:lastModifiedBy>
  <cp:revision>49</cp:revision>
  <dcterms:created xsi:type="dcterms:W3CDTF">2004-02-06T12:25:03Z</dcterms:created>
  <dcterms:modified xsi:type="dcterms:W3CDTF">2023-04-20T08:36:38Z</dcterms:modified>
</cp:coreProperties>
</file>