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68" r:id="rId3"/>
    <p:sldId id="257" r:id="rId4"/>
    <p:sldId id="262" r:id="rId5"/>
    <p:sldId id="259" r:id="rId6"/>
    <p:sldId id="260" r:id="rId7"/>
    <p:sldId id="271" r:id="rId8"/>
    <p:sldId id="273" r:id="rId9"/>
    <p:sldId id="267" r:id="rId10"/>
    <p:sldId id="261" r:id="rId11"/>
    <p:sldId id="263" r:id="rId12"/>
    <p:sldId id="274" r:id="rId13"/>
    <p:sldId id="282" r:id="rId14"/>
    <p:sldId id="264" r:id="rId15"/>
    <p:sldId id="265" r:id="rId16"/>
    <p:sldId id="266" r:id="rId17"/>
    <p:sldId id="269" r:id="rId18"/>
    <p:sldId id="270" r:id="rId19"/>
    <p:sldId id="275" r:id="rId20"/>
    <p:sldId id="276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E8629C2-CD4D-4102-9F71-66BB5A78BB5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5F2FEA8-3F69-4D84-9A02-E7D5861742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E2BE5912-32D0-42E5-B27A-0792597ACD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64 w 5184"/>
                  <a:gd name="T3" fmla="*/ 3159 h 3159"/>
                  <a:gd name="T4" fmla="*/ 526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D5930AD4-3F34-4AB2-BAED-0E16FB0F2A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6 w 556"/>
                  <a:gd name="T5" fmla="*/ 3159 h 3159"/>
                  <a:gd name="T6" fmla="*/ 56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1BF64AF-CC46-4727-B0BE-F3EB250DA0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Tahoma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4DD5500-65ED-4A7E-9690-7B54301A566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6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6 w 251"/>
                <a:gd name="T7" fmla="*/ 12 h 12"/>
                <a:gd name="T8" fmla="*/ 256 w 251"/>
                <a:gd name="T9" fmla="*/ 0 h 12"/>
                <a:gd name="T10" fmla="*/ 256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57642C1-6CEC-4847-A81D-587549830A6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344 w 251"/>
                <a:gd name="T5" fmla="*/ 12 h 12"/>
                <a:gd name="T6" fmla="*/ 134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C4AD7F3-33EB-48C7-B5D3-D723228E4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81DADBA2-D743-4CC0-B8D2-41D71FAE98D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09FA93F-20C0-44EA-B80C-3A36EE05C09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42AB2780-2952-4458-B58B-21C3F80F96F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9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99 w 4724"/>
                  <a:gd name="T7" fmla="*/ 12 h 12"/>
                  <a:gd name="T8" fmla="*/ 4799 w 4724"/>
                  <a:gd name="T9" fmla="*/ 0 h 12"/>
                  <a:gd name="T10" fmla="*/ 479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A56458A4-141C-4021-A045-D97100380A2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5D8004DE-48B6-4DCC-B7E3-951336081C0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FB30DEC-26EB-4D7A-98C7-996F04562D0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Tahoma" charset="0"/>
                </a:endParaRPr>
              </a:p>
            </p:txBody>
          </p:sp>
        </p:grpSp>
      </p:grpSp>
      <p:sp>
        <p:nvSpPr>
          <p:cNvPr id="266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A4E4B0E-3944-48E0-8546-08034461DD2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86424BAE-4062-4FC8-A10B-93E403753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8CEC583A-C2FF-4CF8-AEE7-6C6BAB1ED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A4FD30-B7AC-42E1-B409-52CD0EB472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01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874A967-0C76-4245-B6DF-2279A0E75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F51F8A7-A53F-41D8-8CD8-E1511B40E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FEFC424-7A43-4069-A3A3-762EE73C6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001F-9C3A-40F8-9315-81767F49A3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767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8FEDA88-089F-4B26-8C5B-F862F44AA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47D426A-E8BF-4059-B010-44D567C52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7939A15-4751-436B-9598-44024120A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79CC6-D151-4FD6-9854-C619CFF871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786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C5AF6690-73C0-4F61-A369-0B6983F53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A43ACA3-E269-4789-850C-FD6C73956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758FA39-AB04-41C4-ABE1-7E61C6449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C4287-A779-421A-9EED-2E4FED93DE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118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AEC8967-9A34-4A92-90F4-F54E65CE4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40BC2AB-27A3-4808-A11C-4EFD4FC19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A616855-B15B-48B9-9514-B75D6FA2E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6B9F-DC77-409C-9593-B0A59402CC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5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286B576-6063-4E25-BF44-444917076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4A2C786-A16F-4F24-876C-09C825787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EA2DEA8-ECC4-4625-B299-7271E520F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70BFD-39BD-4A9A-96A3-B19855B683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467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B9229E5-03EE-4360-AF4E-E2D9093D0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026CC1B3-F1BA-410E-B27F-B041AFE57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A887C86-9D23-4F7B-A0AC-5325E842E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C39A-3F6F-4091-AAAA-84BD1B0217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364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66357531-EC7D-4F5C-BD63-647D8E3F7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B4469C8A-AD05-41FC-A95F-325BCAB866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C72BA72-7824-4E0A-88E3-44C52F981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F5C3-1BC3-416B-9B80-BC939A8154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002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531BDA55-CB5B-423F-8532-563A2BC45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EBAFF839-A9F2-4C24-8439-CD704ACF8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5B0F99B-AECB-487E-82A6-557A313E4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2AC4-ED84-452E-B49E-E8F357E658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415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5457AE5-420B-4ABA-956E-B2EDCFE41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B3D0D15-CBCF-4F94-B9C3-C8453CD3B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8AF88BBD-2EE1-4BDE-B82D-F630355F1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4BF16-2281-4C8F-9A6D-05A9436529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65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62FB12A-CF54-4B58-9E5B-7C5F2ADD3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8E8E840-B901-400F-953A-10D053534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3F467CB-754C-4D7C-B4AD-6BDEFF7F1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917E5-4D17-4039-8748-F9F74FAA1F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565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86761BB-C5C0-4ADA-8155-EEDCAB012C2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31594094-0A20-4CD3-BC3F-065C156FEB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64 w 5184"/>
                <a:gd name="T3" fmla="*/ 3159 h 3159"/>
                <a:gd name="T4" fmla="*/ 526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19CCC39A-A5A1-4156-992F-2A292BCBC6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6 w 556"/>
                <a:gd name="T5" fmla="*/ 3159 h 3159"/>
                <a:gd name="T6" fmla="*/ 56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1C65E1FD-0992-4B24-B7D6-DE2B98558EE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57465092-16EB-4EE3-BFAA-D8334CC153D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C94763AD-7407-4E47-8AEF-C575B744954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CB3597DB-A9FA-4867-A686-8BB77D0C34E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9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99 w 4724"/>
                  <a:gd name="T7" fmla="*/ 12 h 12"/>
                  <a:gd name="T8" fmla="*/ 4799 w 4724"/>
                  <a:gd name="T9" fmla="*/ 0 h 12"/>
                  <a:gd name="T10" fmla="*/ 479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03CFB2DE-5B6C-4903-9E7B-03ECF2BF7B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CAF8310F-0284-47FD-9B12-9D3243528A6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1" name="Freeform 11">
                <a:extLst>
                  <a:ext uri="{FF2B5EF4-FFF2-40B4-BE49-F238E27FC236}">
                    <a16:creationId xmlns:a16="http://schemas.microsoft.com/office/drawing/2014/main" id="{1EFBF03F-94F3-40C2-A3FC-5490E8EEDF7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Tahoma" charset="0"/>
                </a:endParaRPr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3649B1FF-0066-40B1-86C1-2933B1AC377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344 w 251"/>
                  <a:gd name="T5" fmla="*/ 12 h 12"/>
                  <a:gd name="T6" fmla="*/ 134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D3DBB81C-8552-453A-9761-CB77A921A5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6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6 w 251"/>
                  <a:gd name="T7" fmla="*/ 12 h 12"/>
                  <a:gd name="T8" fmla="*/ 256 w 251"/>
                  <a:gd name="T9" fmla="*/ 0 h 12"/>
                  <a:gd name="T10" fmla="*/ 256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4" name="Freeform 14">
                <a:extLst>
                  <a:ext uri="{FF2B5EF4-FFF2-40B4-BE49-F238E27FC236}">
                    <a16:creationId xmlns:a16="http://schemas.microsoft.com/office/drawing/2014/main" id="{4F4A6EC6-DA6B-4BC5-9945-5C223A9326C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Tahoma" charset="0"/>
                </a:endParaRPr>
              </a:p>
            </p:txBody>
          </p:sp>
        </p:grpSp>
      </p:grp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E1B365B5-BB01-4A86-937A-D6D9D18F3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1CB1F606-E7D6-44FB-883B-9584E79A3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239A8C27-EB94-4593-8090-7397091789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18" name="Rectangle 18">
            <a:extLst>
              <a:ext uri="{FF2B5EF4-FFF2-40B4-BE49-F238E27FC236}">
                <a16:creationId xmlns:a16="http://schemas.microsoft.com/office/drawing/2014/main" id="{5F8EA8A6-6E68-435A-A40A-469B36EBC5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C52397C8-11CA-42F2-B278-B9A1EA9B1B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0A102CC-51E5-4F81-92CC-3C161049E0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ovninoviny.cz/zpravy/index_img.php?id=23265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z/url?sa=i&amp;rct=j&amp;q=&amp;esrc=s&amp;source=images&amp;cd=&amp;cad=rja&amp;uact=8&amp;ved=2ahUKEwjyrLbLjrjhAhWBPFAKHddNA8QQjRx6BAgBEAU&amp;url=https%3A%2F%2Fforum.bodybuilding.com%2Fshowthread.php%3Ft%3D147256073%26page%3D3&amp;psig=AOvVaw2VJ79jcPAJ7usrN-qn3w4c&amp;ust=1554524843259592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portovninoviny.cz/zpravy/index_img.php?id=23265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frm=1&amp;source=images&amp;cd=&amp;cad=rja&amp;docid=5lJ7yBFkQGHNnM&amp;tbnid=E4xcgK2bhptlDM:&amp;ved=0CAUQjRw&amp;url=http%3A%2F%2Frmlcek.webovastranka.cz%2Fimage%2F389%2F5921&amp;ei=8aZQUZ-ODoeJtAaq4YHIDA&amp;bvm=bv.44158598,d.Yms&amp;psig=AFQjCNHFwZC_t4hG82yHwh_0NqBv_j5jCg&amp;ust=136432644958426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cz/url?sa=i&amp;rct=j&amp;q=&amp;esrc=s&amp;source=images&amp;cd=&amp;cad=rja&amp;uact=8&amp;ved=2ahUKEwjyrLbLjrjhAhWBPFAKHddNA8QQjRx6BAgBEAU&amp;url=https%3A%2F%2Fforum.bodybuilding.com%2Fshowthread.php%3Ft%3D147256073%26page%3D3&amp;psig=AOvVaw2VJ79jcPAJ7usrN-qn3w4c&amp;ust=155452484325959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portovninoviny.cz/zpravy/index_img.php?id=23265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portovninoviny.cz/zpravy/index_img.php?id=23265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frm=1&amp;source=images&amp;cd=&amp;cad=rja&amp;docid=5lJ7yBFkQGHNnM&amp;tbnid=E4xcgK2bhptlDM:&amp;ved=0CAUQjRw&amp;url=http%3A%2F%2Frmlcek.webovastranka.cz%2Fimage%2F389%2F5921&amp;ei=8aZQUZ-ODoeJtAaq4YHIDA&amp;bvm=bv.44158598,d.Yms&amp;psig=AFQjCNHFwZC_t4hG82yHwh_0NqBv_j5jCg&amp;ust=136432644958426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2v7NaF3RoC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z/url?sa=i&amp;rct=j&amp;q=&amp;esrc=s&amp;source=images&amp;cd=&amp;cad=rja&amp;uact=8&amp;docid=TWtPwsJCZlSnvM&amp;tbnid=afuzbxRCqXdmoM:&amp;ved=0CAUQjRw&amp;url=http%3A%2F%2Ffreshsparkl.blogspot.com%2F2013%2F09%2Fplyometricky-trenink-bezce-aneb-jak-se.html&amp;ei=obw7U97QNcLIPLuugJgE&amp;bvm=bv.63934634,d.bGE&amp;psig=AFQjCNHN_qFhOm8jN9QZIn6SZo4o1F1XRQ&amp;ust=1396510220694493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710852E-9A73-4449-A409-F6F3345BDD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404813"/>
            <a:ext cx="6769100" cy="1038225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Silové schopnosti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8F19E2C-CA06-4D2A-A69D-5BF4D250A0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2565400"/>
            <a:ext cx="7161213" cy="30734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Pohybová schopnost překonávat, udržovat, nebo brzdit odpor svalovou kontrakcí při dynamickém, nebo statickém režimu svalové činnosti.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4BDCAE2-CF2B-41A1-AF7A-0D7727A14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Metody rozvoje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1877F08-60CF-4D0B-AF50-774380BE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/>
              <a:t>Cvičení s vnějším odporem, který je vyvolán…</a:t>
            </a:r>
            <a:r>
              <a:rPr lang="cs-CZ" altLang="en-US" i="1" dirty="0"/>
              <a:t>1-5 (vyhledej)</a:t>
            </a:r>
          </a:p>
          <a:p>
            <a:pPr eaLnBrk="1" hangingPunct="1">
              <a:defRPr/>
            </a:pPr>
            <a:r>
              <a:rPr lang="cs-CZ" altLang="en-US" dirty="0"/>
              <a:t>Cvičení, ve kterých se překonává hmotnost vlastního těla (bez, nebo s doplňkovou zátěží)</a:t>
            </a:r>
          </a:p>
          <a:p>
            <a:pPr eaLnBrk="1" hangingPunct="1">
              <a:defRPr/>
            </a:pPr>
            <a:r>
              <a:rPr lang="cs-CZ" altLang="en-US" dirty="0" err="1"/>
              <a:t>Elektrostimulace</a:t>
            </a:r>
            <a:r>
              <a:rPr lang="cs-CZ" altLang="en-US" dirty="0"/>
              <a:t> ????</a:t>
            </a:r>
          </a:p>
          <a:p>
            <a:pPr eaLnBrk="1" hangingPunct="1">
              <a:defRPr/>
            </a:pPr>
            <a:endParaRPr lang="cs-CZ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84E0EF5-49EC-4467-A2ED-8A529C197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/>
              <a:t>Základní požadavky tréninku jednotlivých druhů síly:</a:t>
            </a:r>
            <a:br>
              <a:rPr lang="cs-CZ" sz="2800"/>
            </a:br>
            <a:endParaRPr lang="cs-CZ" sz="28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ED77498-8C0F-4F00-AE04-6BD5CF937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Absolutní síla → vysoký odpor</a:t>
            </a:r>
          </a:p>
          <a:p>
            <a:pPr eaLnBrk="1" hangingPunct="1">
              <a:defRPr/>
            </a:pPr>
            <a:r>
              <a:rPr lang="cs-CZ"/>
              <a:t>Rychlá a výbušná síla →vysoká rychlost,</a:t>
            </a:r>
          </a:p>
          <a:p>
            <a:pPr eaLnBrk="1" hangingPunct="1">
              <a:defRPr/>
            </a:pPr>
            <a:r>
              <a:rPr lang="cs-CZ"/>
              <a:t>Vytrvalostní síla → vysoký počet opakování</a:t>
            </a:r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78E28-3D3C-4920-B2C0-FAFD1D0B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4339" name="Picture 2" descr="http://kickboxbrno.cz/wp-content/uploads/2011/01/hlavni-muscleMan.jpg">
            <a:extLst>
              <a:ext uri="{FF2B5EF4-FFF2-40B4-BE49-F238E27FC236}">
                <a16:creationId xmlns:a16="http://schemas.microsoft.com/office/drawing/2014/main" id="{39670C0C-DC1A-4342-BFDB-C94FF73D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304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Iránský vzpěrač Bihdad Salímíkordasíabí.">
            <a:hlinkClick r:id="rId3"/>
            <a:extLst>
              <a:ext uri="{FF2B5EF4-FFF2-40B4-BE49-F238E27FC236}">
                <a16:creationId xmlns:a16="http://schemas.microsoft.com/office/drawing/2014/main" id="{1210D19D-3132-4281-A03F-002E994920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7988" y="481013"/>
            <a:ext cx="4703762" cy="280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Výsledek obrázku pro rower muscle">
            <a:hlinkClick r:id="rId5"/>
            <a:extLst>
              <a:ext uri="{FF2B5EF4-FFF2-40B4-BE49-F238E27FC236}">
                <a16:creationId xmlns:a16="http://schemas.microsoft.com/office/drawing/2014/main" id="{3134D7FE-A0F1-42FD-878B-CDC7C22C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17938"/>
            <a:ext cx="41036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A3778-FE7D-470D-B14A-70171FFA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Physical 100 Season 1 Episodes List Netflix : Release Date">
            <a:extLst>
              <a:ext uri="{FF2B5EF4-FFF2-40B4-BE49-F238E27FC236}">
                <a16:creationId xmlns:a16="http://schemas.microsoft.com/office/drawing/2014/main" id="{549293AA-94BC-428B-A05B-1E7B65BE68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3">
            <a:off x="1333505" y="1731171"/>
            <a:ext cx="7010391" cy="339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ETFLIX Logo PNG Vector (SVG) Free Download">
            <a:extLst>
              <a:ext uri="{FF2B5EF4-FFF2-40B4-BE49-F238E27FC236}">
                <a16:creationId xmlns:a16="http://schemas.microsoft.com/office/drawing/2014/main" id="{DE01AEEB-A29B-4566-9A93-B40FF8C94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49" y="4941168"/>
            <a:ext cx="787559" cy="14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6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854A642-AF6B-4173-9ED2-FE2B2C933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4000" dirty="0"/>
              <a:t>Metody využívající maximálních odporů: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344ACBF-0ACA-4541-8BCF-1312997B6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altLang="en-US" b="1" i="1">
                <a:effectLst/>
              </a:rPr>
              <a:t>a) </a:t>
            </a:r>
            <a:r>
              <a:rPr lang="en-US" altLang="en-US" b="1" i="1">
                <a:effectLst/>
              </a:rPr>
              <a:t>metoda maximálních úsilí (těžkoatletická)</a:t>
            </a:r>
            <a:endParaRPr lang="en-US" altLang="en-US">
              <a:effectLst/>
            </a:endParaRPr>
          </a:p>
          <a:p>
            <a:pPr marL="609600" indent="-609600" eaLnBrk="1" hangingPunct="1">
              <a:defRPr/>
            </a:pPr>
            <a:r>
              <a:rPr lang="cs-CZ" altLang="en-US" b="1" i="1">
                <a:effectLst/>
              </a:rPr>
              <a:t>b) </a:t>
            </a:r>
            <a:r>
              <a:rPr lang="en-US" altLang="en-US" b="1" i="1">
                <a:effectLst/>
              </a:rPr>
              <a:t>metoda excentrických úsilí</a:t>
            </a:r>
            <a:endParaRPr lang="en-US" altLang="en-US">
              <a:effectLst/>
            </a:endParaRPr>
          </a:p>
          <a:p>
            <a:pPr marL="609600" indent="-609600" eaLnBrk="1" hangingPunct="1">
              <a:defRPr/>
            </a:pPr>
            <a:r>
              <a:rPr lang="cs-CZ" altLang="en-US" b="1" i="1">
                <a:effectLst/>
              </a:rPr>
              <a:t>c) </a:t>
            </a:r>
            <a:r>
              <a:rPr lang="en-US" altLang="en-US" b="1" i="1">
                <a:effectLst/>
              </a:rPr>
              <a:t>metoda izometrická</a:t>
            </a:r>
            <a:endParaRPr lang="en-US" altLang="en-US">
              <a:effectLst/>
            </a:endParaRPr>
          </a:p>
          <a:p>
            <a:pPr marL="609600" indent="-609600" eaLnBrk="1" hangingPunct="1">
              <a:defRPr/>
            </a:pPr>
            <a:endParaRPr lang="cs-CZ" altLang="en-US"/>
          </a:p>
        </p:txBody>
      </p:sp>
      <p:pic>
        <p:nvPicPr>
          <p:cNvPr id="15364" name="Picture 5" descr="Iránský vzpěrač Bihdad Salímíkordasíabí.">
            <a:hlinkClick r:id="rId2"/>
            <a:extLst>
              <a:ext uri="{FF2B5EF4-FFF2-40B4-BE49-F238E27FC236}">
                <a16:creationId xmlns:a16="http://schemas.microsoft.com/office/drawing/2014/main" id="{1D77A587-2D72-4A2C-B96C-129E7213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65625"/>
            <a:ext cx="3429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6643E47-01EF-432E-8064-A58E1BBF9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cs-CZ" sz="2800">
                <a:solidFill>
                  <a:schemeClr val="tx1"/>
                </a:solidFill>
                <a:effectLst/>
              </a:rPr>
              <a:t>Metody využívající nemaximálních odporů překonávaných nemaximální rychlostí</a:t>
            </a:r>
            <a:r>
              <a:rPr lang="cs-CZ" altLang="cs-CZ" sz="2800">
                <a:solidFill>
                  <a:schemeClr val="tx1"/>
                </a:solidFill>
                <a:effectLst/>
              </a:rPr>
              <a:t>:</a:t>
            </a:r>
            <a:br>
              <a:rPr lang="en-US" altLang="cs-CZ" sz="3200">
                <a:solidFill>
                  <a:schemeClr val="tx1"/>
                </a:solidFill>
                <a:effectLst/>
              </a:rPr>
            </a:br>
            <a:endParaRPr lang="cs-CZ" altLang="cs-CZ" sz="3200">
              <a:solidFill>
                <a:schemeClr val="tx1"/>
              </a:solidFill>
              <a:effectLst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2BD00A0-9E00-47D8-9B0F-F7049CF86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3838" y="1989138"/>
            <a:ext cx="75438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a) </a:t>
            </a:r>
            <a:r>
              <a:rPr lang="en-US" b="1" i="1" dirty="0" err="1">
                <a:effectLst/>
              </a:rPr>
              <a:t>metoda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opakovaných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úsilí</a:t>
            </a:r>
            <a:r>
              <a:rPr lang="en-US" b="1" i="1" dirty="0">
                <a:effectLst/>
              </a:rPr>
              <a:t> (</a:t>
            </a:r>
            <a:r>
              <a:rPr lang="en-US" b="1" i="1" dirty="0" err="1">
                <a:effectLst/>
              </a:rPr>
              <a:t>kulturistická</a:t>
            </a:r>
            <a:r>
              <a:rPr lang="en-US" b="1" i="1" dirty="0">
                <a:effectLst/>
              </a:rPr>
              <a:t>)</a:t>
            </a:r>
            <a:endParaRPr lang="en-US" dirty="0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b) </a:t>
            </a:r>
            <a:r>
              <a:rPr lang="en-US" b="1" i="1" dirty="0" err="1">
                <a:effectLst/>
              </a:rPr>
              <a:t>metoda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izokinetická</a:t>
            </a:r>
            <a:endParaRPr lang="en-US" dirty="0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c) </a:t>
            </a:r>
            <a:r>
              <a:rPr lang="en-US" b="1" i="1" dirty="0" err="1">
                <a:effectLst/>
              </a:rPr>
              <a:t>metoda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intermediární</a:t>
            </a:r>
            <a:endParaRPr lang="en-US" dirty="0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d) </a:t>
            </a:r>
            <a:r>
              <a:rPr lang="en-US" b="1" i="1" dirty="0" err="1">
                <a:effectLst/>
              </a:rPr>
              <a:t>metoda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vytrvalostní</a:t>
            </a:r>
            <a:endParaRPr lang="en-US" dirty="0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e) m</a:t>
            </a:r>
            <a:r>
              <a:rPr lang="en-US" b="1" i="1" dirty="0" err="1">
                <a:effectLst/>
              </a:rPr>
              <a:t>etoda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pyramidová</a:t>
            </a:r>
            <a:endParaRPr lang="en-US" dirty="0">
              <a:effectLst/>
            </a:endParaRPr>
          </a:p>
          <a:p>
            <a:pPr marL="609600" indent="-609600" eaLnBrk="1" hangingPunct="1">
              <a:defRPr/>
            </a:pPr>
            <a:endParaRPr lang="cs-CZ" dirty="0"/>
          </a:p>
        </p:txBody>
      </p:sp>
      <p:pic>
        <p:nvPicPr>
          <p:cNvPr id="16388" name="Picture 5" descr="http://thumbnail033.mylivepage.com/chunk33/531970/389/small_kulturista.jpg.jpg">
            <a:hlinkClick r:id="rId2"/>
            <a:extLst>
              <a:ext uri="{FF2B5EF4-FFF2-40B4-BE49-F238E27FC236}">
                <a16:creationId xmlns:a16="http://schemas.microsoft.com/office/drawing/2014/main" id="{498394C1-C172-4A47-8CDC-CFA54EB2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397000"/>
            <a:ext cx="19272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Výsledek obrázku pro rower muscle">
            <a:hlinkClick r:id="rId4"/>
            <a:extLst>
              <a:ext uri="{FF2B5EF4-FFF2-40B4-BE49-F238E27FC236}">
                <a16:creationId xmlns:a16="http://schemas.microsoft.com/office/drawing/2014/main" id="{C1FD62CB-CF81-4B77-90C2-2C6879AA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4797425"/>
            <a:ext cx="26749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s://encrypted-tbn3.gstatic.com/images?q=tbn:ANd9GcRiivJ-WOTk5qBovo0X9dvTwLW8vZHoivpum5skT8tiudt22FcT">
            <a:extLst>
              <a:ext uri="{FF2B5EF4-FFF2-40B4-BE49-F238E27FC236}">
                <a16:creationId xmlns:a16="http://schemas.microsoft.com/office/drawing/2014/main" id="{BAFB6A49-0FAF-4DC6-8B5A-E7A45ACC5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20211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https://encrypted-tbn0.gstatic.com/images?q=tbn:ANd9GcTLb5tS8IbY-Z2EAsFpvZS9NJLnbW4joPPXYxz_BAk6TrtiETMHyQ">
            <a:extLst>
              <a:ext uri="{FF2B5EF4-FFF2-40B4-BE49-F238E27FC236}">
                <a16:creationId xmlns:a16="http://schemas.microsoft.com/office/drawing/2014/main" id="{489B096F-EE06-4A8B-9B51-7DB2D02D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20846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9C5488E9-847A-42AF-9D4F-6EFF330E6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cs-CZ" sz="3200" b="0">
                <a:solidFill>
                  <a:schemeClr val="tx1"/>
                </a:solidFill>
                <a:effectLst/>
              </a:rPr>
              <a:t>Metody využívající nemaximálních odporů překonávaných maximální rychlostí</a:t>
            </a:r>
            <a:r>
              <a:rPr lang="cs-CZ" altLang="cs-CZ" sz="3200" b="0">
                <a:solidFill>
                  <a:schemeClr val="tx1"/>
                </a:solidFill>
                <a:effectLst/>
              </a:rPr>
              <a:t>:</a:t>
            </a:r>
            <a:br>
              <a:rPr lang="cs-CZ" altLang="cs-CZ" sz="3200" b="0">
                <a:solidFill>
                  <a:schemeClr val="tx1"/>
                </a:solidFill>
                <a:effectLst/>
              </a:rPr>
            </a:br>
            <a:endParaRPr lang="cs-CZ" altLang="cs-CZ" sz="3200" b="0">
              <a:solidFill>
                <a:schemeClr val="tx1"/>
              </a:solidFill>
              <a:effectLst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5B6C95E-39B7-4679-AF40-37073A0A9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5438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a) m. </a:t>
            </a:r>
            <a:r>
              <a:rPr lang="cs-CZ" b="1" i="1" dirty="0" err="1">
                <a:effectLst/>
              </a:rPr>
              <a:t>plyometrická</a:t>
            </a:r>
            <a:endParaRPr lang="cs-CZ" b="1" dirty="0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b) m. rychlostní (dynamických úsilí)</a:t>
            </a:r>
            <a:endParaRPr lang="cs-CZ" b="1" dirty="0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c) m. kontrastní</a:t>
            </a:r>
          </a:p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d) m. kruhového </a:t>
            </a:r>
            <a:r>
              <a:rPr lang="cs-CZ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tréninku.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52" name="Rectangle 120">
            <a:extLst>
              <a:ext uri="{FF2B5EF4-FFF2-40B4-BE49-F238E27FC236}">
                <a16:creationId xmlns:a16="http://schemas.microsoft.com/office/drawing/2014/main" id="{07314067-C5CC-4F93-9F9F-14AD89923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6325" y="573405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sz="1800"/>
              <a:t>Převzato: Zicháček 2007</a:t>
            </a:r>
          </a:p>
        </p:txBody>
      </p:sp>
      <p:graphicFrame>
        <p:nvGraphicFramePr>
          <p:cNvPr id="44149" name="Group 117">
            <a:extLst>
              <a:ext uri="{FF2B5EF4-FFF2-40B4-BE49-F238E27FC236}">
                <a16:creationId xmlns:a16="http://schemas.microsoft.com/office/drawing/2014/main" id="{9F3EAD9A-0801-483C-A985-C4552ECD80D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116013" y="333375"/>
          <a:ext cx="7543800" cy="5922989"/>
        </p:xfrm>
        <a:graphic>
          <a:graphicData uri="http://schemas.openxmlformats.org/drawingml/2006/table">
            <a:tbl>
              <a:tblPr/>
              <a:tblGrid>
                <a:gridCol w="195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682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Metoda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Převážný efekt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Abs.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R,Výb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Vytrv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Hyp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Mlád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Výk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Maximální ús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Opakované ú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Rychlostní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Kontrastní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Izometrická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Intermediární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Brzdivá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Izokinetická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Plyometrická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Vytrvalostní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Elektrostimul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D61F2B2-514D-477C-894A-0D483CCDB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Senzitivní období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DE2770C-961A-47FD-9BE3-9F0DE8CDB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13" y="1916113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Absolutní síla CH 13-14, 16-17, D 10-12, 16-17</a:t>
            </a:r>
          </a:p>
          <a:p>
            <a:pPr eaLnBrk="1" hangingPunct="1">
              <a:defRPr/>
            </a:pPr>
            <a:r>
              <a:rPr lang="cs-CZ" dirty="0"/>
              <a:t>Statická síla CH 14-17, D 9-12</a:t>
            </a:r>
          </a:p>
          <a:p>
            <a:pPr eaLnBrk="1" hangingPunct="1">
              <a:defRPr/>
            </a:pPr>
            <a:r>
              <a:rPr lang="cs-CZ" dirty="0"/>
              <a:t>Rychlostně silové formy CH 7-9, D 7-11, 13-14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Svalová síla </a:t>
            </a:r>
            <a:r>
              <a:rPr lang="pl-PL" dirty="0"/>
              <a:t>slábne pomalu, ztrácí se po 6-10 týdnech.</a:t>
            </a: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cs-CZ" sz="2400" dirty="0"/>
              <a:t>(</a:t>
            </a:r>
            <a:r>
              <a:rPr lang="cs-CZ" sz="2400" dirty="0" err="1"/>
              <a:t>Guželovskij</a:t>
            </a:r>
            <a:r>
              <a:rPr lang="cs-CZ" sz="2400" dirty="0"/>
              <a:t> 1977)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FCE9E-DF9C-4B7B-999C-F5DFD7A3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  </a:t>
            </a:r>
            <a:r>
              <a:rPr lang="cs-CZ" dirty="0" err="1"/>
              <a:t>Metodotvorní</a:t>
            </a:r>
            <a:r>
              <a:rPr lang="cs-CZ" dirty="0"/>
              <a:t> činitelé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3C06A9-D5E5-4C29-9C35-75E70E130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Intenzita činnosti (např. maximální)</a:t>
            </a:r>
          </a:p>
          <a:p>
            <a:pPr>
              <a:defRPr/>
            </a:pPr>
            <a:r>
              <a:rPr lang="cs-CZ" sz="2400" dirty="0"/>
              <a:t>Délka trvání zatížení (např. do 10 – 15 s)</a:t>
            </a:r>
          </a:p>
          <a:p>
            <a:pPr>
              <a:defRPr/>
            </a:pPr>
            <a:r>
              <a:rPr lang="cs-CZ" sz="2400" dirty="0"/>
              <a:t>Počet opakování v jedné sérii (např. 10 – 15)</a:t>
            </a:r>
          </a:p>
          <a:p>
            <a:pPr>
              <a:defRPr/>
            </a:pPr>
            <a:r>
              <a:rPr lang="cs-CZ" sz="2400" dirty="0"/>
              <a:t>Délka zotavných intervalů v sérii (např. 30- 120 s)</a:t>
            </a:r>
          </a:p>
          <a:p>
            <a:pPr>
              <a:defRPr/>
            </a:pPr>
            <a:r>
              <a:rPr lang="cs-CZ" sz="2400" dirty="0"/>
              <a:t>Počet sérií (např. 3)</a:t>
            </a:r>
          </a:p>
          <a:p>
            <a:pPr>
              <a:defRPr/>
            </a:pPr>
            <a:r>
              <a:rPr lang="cs-CZ" sz="2400" dirty="0"/>
              <a:t>Délka trvání zotavných intervalů mezi sériemi (např. 1-3 min, po každé sérii mírně prodloužit)</a:t>
            </a:r>
          </a:p>
          <a:p>
            <a:pPr>
              <a:defRPr/>
            </a:pPr>
            <a:r>
              <a:rPr lang="cs-CZ" sz="2400" dirty="0"/>
              <a:t>Charakter činnosti v zotavných intervalech (např. pasivní)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ILA_h1">
            <a:extLst>
              <a:ext uri="{FF2B5EF4-FFF2-40B4-BE49-F238E27FC236}">
                <a16:creationId xmlns:a16="http://schemas.microsoft.com/office/drawing/2014/main" id="{9F9AF614-B2CA-4EAD-962E-424F0579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4027C-C82A-4B87-A80B-6D7E40DB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en-US" sz="2400"/>
              <a:t>Metoda maximálních úsilí (těžkoatletická, krátkodobých napětí, maximálních odporů)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C162C-A485-45E8-94F9-F013BD91B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en-US" sz="2000"/>
              <a:t>Nejvyšší možné zátěže 95- 100% maxima. Rychlost pohybu je malá</a:t>
            </a:r>
          </a:p>
          <a:p>
            <a:pPr>
              <a:defRPr/>
            </a:pPr>
            <a:r>
              <a:rPr lang="cs-CZ" altLang="en-US" sz="2000"/>
              <a:t>počet opakování 1 - 3,</a:t>
            </a:r>
          </a:p>
          <a:p>
            <a:pPr>
              <a:defRPr/>
            </a:pPr>
            <a:r>
              <a:rPr lang="cs-CZ" altLang="en-US" sz="2000"/>
              <a:t>celkový počet cvičení je individuální a závisí na možnostech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en-US" sz="2000"/>
              <a:t>     trénujícího. </a:t>
            </a:r>
          </a:p>
          <a:p>
            <a:pPr>
              <a:defRPr/>
            </a:pPr>
            <a:r>
              <a:rPr lang="cs-CZ" altLang="en-US" sz="2000"/>
              <a:t>Doba odpočinku 2 – 3 min. :.</a:t>
            </a:r>
          </a:p>
          <a:p>
            <a:pPr>
              <a:defRPr/>
            </a:pPr>
            <a:endParaRPr lang="cs-CZ" altLang="en-US" sz="2000"/>
          </a:p>
          <a:p>
            <a:pPr>
              <a:defRPr/>
            </a:pPr>
            <a:r>
              <a:rPr lang="cs-CZ" altLang="en-US" sz="2000"/>
              <a:t>Příklady cvičení: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en-US" sz="2000"/>
              <a:t>dřep s činkou (1 série – 3 opakování)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en-US" sz="200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en-US" sz="2000"/>
              <a:t> Metoda rozvíjí zejména:	ABSOLUTNÍ SÍLU</a:t>
            </a:r>
          </a:p>
        </p:txBody>
      </p:sp>
      <p:pic>
        <p:nvPicPr>
          <p:cNvPr id="21508" name="Picture 5" descr="Iránský vzpěrač Bihdad Salímíkordasíabí.">
            <a:hlinkClick r:id="rId2"/>
            <a:extLst>
              <a:ext uri="{FF2B5EF4-FFF2-40B4-BE49-F238E27FC236}">
                <a16:creationId xmlns:a16="http://schemas.microsoft.com/office/drawing/2014/main" id="{FBF7C989-8573-4CD7-8E17-44ACB25A3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45125"/>
            <a:ext cx="19177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D6C27-0A94-4DF9-B6A9-69BD7B45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Metoda brzdivá (excentrická):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1FBD69-72D2-4620-B11E-D323F0F97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/>
              <a:t>Břemeno je spouštěno či brzděno, vyvíjená síla působí pomalým tlakem či tahem proti odporu.</a:t>
            </a:r>
          </a:p>
          <a:p>
            <a:pPr>
              <a:defRPr/>
            </a:pPr>
            <a:r>
              <a:rPr lang="cs-CZ" sz="2000" dirty="0" err="1"/>
              <a:t>Nadmaximální</a:t>
            </a:r>
            <a:r>
              <a:rPr lang="cs-CZ" sz="2000" dirty="0"/>
              <a:t> odpory -  120 – 150% absolutní svalové síly pro daný pohyb. </a:t>
            </a:r>
          </a:p>
          <a:p>
            <a:pPr>
              <a:defRPr/>
            </a:pPr>
            <a:r>
              <a:rPr lang="cs-CZ" sz="2000" dirty="0"/>
              <a:t>Počet opakování je 3-5krát.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2000" dirty="0"/>
              <a:t>Příklad:</a:t>
            </a:r>
          </a:p>
          <a:p>
            <a:pPr>
              <a:defRPr/>
            </a:pPr>
            <a:r>
              <a:rPr lang="cs-CZ" sz="2000" dirty="0"/>
              <a:t>Spouštění kotoučů na posilovacím přístroji „leg </a:t>
            </a:r>
            <a:r>
              <a:rPr lang="cs-CZ" sz="2000" dirty="0" err="1"/>
              <a:t>press</a:t>
            </a:r>
            <a:r>
              <a:rPr lang="cs-CZ" sz="2000" dirty="0"/>
              <a:t>“ z natažených </a:t>
            </a:r>
            <a:r>
              <a:rPr lang="pl-PL" sz="2000" dirty="0"/>
              <a:t>nohou do pokrčených. Dopomoc je poskytována kladkou nebo </a:t>
            </a:r>
            <a:r>
              <a:rPr lang="cs-CZ" sz="2000" dirty="0"/>
              <a:t>spolucvičenci. Odpor 120% maxima, 4 série, 3 opakování.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2000" dirty="0"/>
              <a:t>Metoda rozvíjí především        </a:t>
            </a:r>
            <a:r>
              <a:rPr lang="cs-CZ" sz="2000" b="1" dirty="0"/>
              <a:t>ABSOLUTNÍ SÍLU</a:t>
            </a:r>
            <a:endParaRPr lang="cs-CZ" sz="20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.</a:t>
            </a:r>
          </a:p>
        </p:txBody>
      </p:sp>
      <p:pic>
        <p:nvPicPr>
          <p:cNvPr id="22532" name="Picture 5" descr="Iránský vzpěrač Bihdad Salímíkordasíabí.">
            <a:hlinkClick r:id="rId2"/>
            <a:extLst>
              <a:ext uri="{FF2B5EF4-FFF2-40B4-BE49-F238E27FC236}">
                <a16:creationId xmlns:a16="http://schemas.microsoft.com/office/drawing/2014/main" id="{F2F93856-4C28-45B9-9F9E-BFF08BCB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776913"/>
            <a:ext cx="1512888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D1683-6B64-425C-BEA6-479D00D8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Metoda opakovaných úsilí </a:t>
            </a:r>
            <a:r>
              <a:rPr lang="cs-CZ" sz="1600" dirty="0"/>
              <a:t>(</a:t>
            </a:r>
            <a:r>
              <a:rPr lang="cs-CZ" sz="2400" dirty="0"/>
              <a:t>opakování submaximálního odporu, kulturistická</a:t>
            </a:r>
            <a:r>
              <a:rPr lang="cs-CZ" sz="1600" dirty="0"/>
              <a:t>):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F38AE9-F2A2-4FDF-A713-776DBCB9F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000" dirty="0"/>
              <a:t>Opakované cvičení s nemaximálním odporem, pohyb je vykonáván nemaximální rychlostí. </a:t>
            </a:r>
          </a:p>
          <a:p>
            <a:pPr>
              <a:defRPr/>
            </a:pPr>
            <a:r>
              <a:rPr lang="cs-CZ" sz="2000" dirty="0"/>
              <a:t>Počet opakování v jednom pokusu se volí podle velikosti odporu 8 až 15 krát </a:t>
            </a:r>
          </a:p>
          <a:p>
            <a:pPr>
              <a:defRPr/>
            </a:pPr>
            <a:r>
              <a:rPr lang="cs-CZ" sz="2000" dirty="0"/>
              <a:t>Poslední opakování v sérii s maximálním úsilím</a:t>
            </a:r>
          </a:p>
          <a:p>
            <a:pPr>
              <a:defRPr/>
            </a:pPr>
            <a:r>
              <a:rPr lang="cs-CZ" sz="2000" dirty="0"/>
              <a:t>4-6 sérií</a:t>
            </a:r>
          </a:p>
          <a:p>
            <a:pPr>
              <a:defRPr/>
            </a:pPr>
            <a:r>
              <a:rPr lang="cs-CZ" sz="2000" dirty="0"/>
              <a:t>Doba odpočinku mezi sériemi 2-5 min – pasivní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Příklad </a:t>
            </a:r>
            <a:r>
              <a:rPr lang="cs-CZ" sz="1600" dirty="0"/>
              <a:t>Tlak soupažný v lehu na rovné lavici (princip pyramidy). Cvičenec si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600" dirty="0"/>
              <a:t>naloží na činku tolik, aby s maximálním úsilí vykonal deset opakování.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600" dirty="0"/>
              <a:t>V dalších sériích zvýší hmotnost činky tak, aby vykonal postupně 7, 5, 3, 1 opakování. Poté hmotnost činky opět snižuje, </a:t>
            </a:r>
            <a:r>
              <a:rPr lang="cs-CZ" sz="1600" dirty="0" err="1"/>
              <a:t>aždosáhne</a:t>
            </a:r>
            <a:r>
              <a:rPr lang="cs-CZ" sz="1600" dirty="0"/>
              <a:t> opět počtu deseti opakování (3, 5, 7, 10).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600" b="1" dirty="0"/>
              <a:t>				ABSOLUTNÍ a VYTRVALOSTNÍ SÍLA.</a:t>
            </a:r>
            <a:endParaRPr lang="cs-CZ" sz="1600" dirty="0"/>
          </a:p>
        </p:txBody>
      </p:sp>
      <p:pic>
        <p:nvPicPr>
          <p:cNvPr id="23556" name="Picture 5" descr="http://thumbnail033.mylivepage.com/chunk33/531970/389/small_kulturista.jpg.jpg">
            <a:hlinkClick r:id="rId2"/>
            <a:extLst>
              <a:ext uri="{FF2B5EF4-FFF2-40B4-BE49-F238E27FC236}">
                <a16:creationId xmlns:a16="http://schemas.microsoft.com/office/drawing/2014/main" id="{C8726205-DE80-49E1-85EB-0BDC7D6C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318125"/>
            <a:ext cx="9636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958A6-5820-4268-8D38-3556E717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Metoda </a:t>
            </a:r>
            <a:r>
              <a:rPr lang="cs-CZ" sz="2800" dirty="0" err="1"/>
              <a:t>plyometrická</a:t>
            </a:r>
            <a:r>
              <a:rPr lang="cs-CZ" sz="2800" dirty="0"/>
              <a:t> (reaktivní, rázová):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857BEB-30E1-483C-87ED-94EAE967C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196975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cs-CZ" altLang="en-US" sz="1600"/>
              <a:t>Principem je  tonizace = „předpětí“ svalu, předcházející vlastnímu aktivnímu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en-US" sz="1600"/>
              <a:t>	pohybu. Toho lze dosáhnout pádem tělesa z určité výšky. Ve fázi 	amortizace   se uplatňuje brzdivá kontrakce, </a:t>
            </a:r>
          </a:p>
          <a:p>
            <a:pPr>
              <a:defRPr/>
            </a:pPr>
            <a:r>
              <a:rPr lang="cs-CZ" altLang="en-US" sz="1600"/>
              <a:t>Za tohoto stavu může následná aktivní práce (izokinetická kontrakce) probíhat 	mnohem rychleji než za jiných podmínek, kdy předběžná tonizace 	chybí.</a:t>
            </a:r>
          </a:p>
          <a:p>
            <a:pPr>
              <a:defRPr/>
            </a:pPr>
            <a:r>
              <a:rPr lang="cs-CZ" altLang="en-US" sz="1600"/>
              <a:t>Velikost odporu je určována hmotností břemene a výškou pádu, poměr je 	třeba vyzkoušet. Dává se spíše přednost výšce pádu před vyšší 	hmotností břemen. Amortizační dráha při cvičení má být pokud možno 	co nejkratší.</a:t>
            </a:r>
          </a:p>
          <a:p>
            <a:pPr>
              <a:defRPr/>
            </a:pPr>
            <a:r>
              <a:rPr lang="cs-CZ" altLang="en-US" sz="1600"/>
              <a:t>Dávkování: 2-4 série, opakování 5-10.</a:t>
            </a:r>
          </a:p>
          <a:p>
            <a:pPr>
              <a:defRPr/>
            </a:pPr>
            <a:endParaRPr lang="cs-CZ" altLang="en-US" sz="1600" b="1"/>
          </a:p>
          <a:p>
            <a:pPr>
              <a:defRPr/>
            </a:pPr>
            <a:r>
              <a:rPr lang="cs-CZ" altLang="en-US" sz="1600"/>
              <a:t>Příklad: seskok z výšky 78 cm a výskok do výšky 80 cm (optimální rozsah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en-US" sz="1600"/>
              <a:t>	hloubky 0,75 – 1,5 m). 3 série, 6 opakování.</a:t>
            </a:r>
          </a:p>
          <a:p>
            <a:pPr>
              <a:defRPr/>
            </a:pPr>
            <a:endParaRPr lang="cs-CZ" altLang="en-US" sz="1600"/>
          </a:p>
          <a:p>
            <a:pPr>
              <a:defRPr/>
            </a:pPr>
            <a:r>
              <a:rPr lang="cs-CZ" altLang="en-US" sz="1600">
                <a:hlinkClick r:id="rId2"/>
              </a:rPr>
              <a:t>https://www.youtube.com/watch?v=2v7NaF3RoC0</a:t>
            </a:r>
            <a:endParaRPr lang="cs-CZ" altLang="en-US" sz="160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3218618-2EC3-4DE9-A395-DE43236B4EF8}"/>
              </a:ext>
            </a:extLst>
          </p:cNvPr>
          <p:cNvSpPr/>
          <p:nvPr/>
        </p:nvSpPr>
        <p:spPr>
          <a:xfrm>
            <a:off x="2124075" y="5729288"/>
            <a:ext cx="73898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Metoda rozvíjí zejména: </a:t>
            </a:r>
          </a:p>
          <a:p>
            <a:pPr eaLnBrk="1" hangingPunct="1">
              <a:defRPr/>
            </a:pPr>
            <a:r>
              <a:rPr lang="cs-CZ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EXPLOZIVNÍ a RYCHLOU SÍLU</a:t>
            </a:r>
            <a:endParaRPr lang="cs-CZ" dirty="0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01010AF5-AED1-45FC-933D-2B4F7743D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99013"/>
            <a:ext cx="18002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https://encrypted-tbn3.gstatic.com/images?q=tbn:ANd9GcTY1Vh13znb7TDo1N0cWGAkxSxR9Eco0IGc8u_nu_YFAsnq3iHZ">
            <a:hlinkClick r:id="rId4"/>
            <a:extLst>
              <a:ext uri="{FF2B5EF4-FFF2-40B4-BE49-F238E27FC236}">
                <a16:creationId xmlns:a16="http://schemas.microsoft.com/office/drawing/2014/main" id="{2481933D-45D0-4766-A79B-3AB32515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45150"/>
            <a:ext cx="16494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EBE2C-2D6D-4256-B0D3-EAA1F428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Metoda silově vytrvalostní: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14939B-BE86-42D5-992E-87B97D4B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Vysoký počet opakování (20 –50 i více), obvyklé je dávkování až „do odmítnutí“</a:t>
            </a:r>
          </a:p>
          <a:p>
            <a:pPr>
              <a:defRPr/>
            </a:pPr>
            <a:r>
              <a:rPr lang="cs-CZ" sz="2400" dirty="0"/>
              <a:t>Velikost odporu je nižší (30 – 40% maxima), rychlost pohybu je střední až pomalá.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000" dirty="0"/>
              <a:t>Příklad: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Leh sed opakovaně, 4 série, 40 opakování, interval odpočinku 1:1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Metoda rozvíjí zejména: </a:t>
            </a:r>
            <a:r>
              <a:rPr lang="cs-CZ" sz="2000" b="1" dirty="0"/>
              <a:t>VYTRVALOSTNÍ SÍLU.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C8149B21-28DF-4FE8-A351-59A3091F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724400"/>
            <a:ext cx="15144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DD566A9-2D4A-49DE-B6B9-FCF0FD17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0" dirty="0"/>
              <a:t>Druhy kontrakcí:</a:t>
            </a:r>
            <a:br>
              <a:rPr lang="cs-CZ" b="0" dirty="0"/>
            </a:br>
            <a:endParaRPr lang="cs-CZ" b="0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49913FA-9D8F-4FD1-BE4E-58FE4829E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27635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/>
              <a:t>a) izometrická </a:t>
            </a:r>
            <a:r>
              <a:rPr lang="cs-CZ" sz="2400" dirty="0"/>
              <a:t>– nedochází ke zkrácení svalu</a:t>
            </a:r>
          </a:p>
          <a:p>
            <a:pPr eaLnBrk="1" hangingPunct="1">
              <a:defRPr/>
            </a:pPr>
            <a:r>
              <a:rPr lang="cs-CZ" sz="2400" b="1" dirty="0"/>
              <a:t>b) koncentrická </a:t>
            </a:r>
            <a:r>
              <a:rPr lang="cs-CZ" sz="2400" dirty="0"/>
              <a:t>– dochází ke zkrácení svalu a pohybu směrem k tělu</a:t>
            </a:r>
          </a:p>
          <a:p>
            <a:pPr eaLnBrk="1" hangingPunct="1">
              <a:defRPr/>
            </a:pPr>
            <a:r>
              <a:rPr lang="cs-CZ" sz="2400" b="1" dirty="0"/>
              <a:t>c) excentrická </a:t>
            </a:r>
            <a:r>
              <a:rPr lang="cs-CZ" sz="2400" dirty="0"/>
              <a:t>– dochází k prodlužování svalu a pohybu směrem od těla</a:t>
            </a:r>
          </a:p>
        </p:txBody>
      </p:sp>
      <p:pic>
        <p:nvPicPr>
          <p:cNvPr id="5124" name="Picture 3" descr="8">
            <a:extLst>
              <a:ext uri="{FF2B5EF4-FFF2-40B4-BE49-F238E27FC236}">
                <a16:creationId xmlns:a16="http://schemas.microsoft.com/office/drawing/2014/main" id="{69315346-FDC5-477C-95B5-6BE05DDCA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1250" r="8438" b="9843"/>
          <a:stretch>
            <a:fillRect/>
          </a:stretch>
        </p:blipFill>
        <p:spPr bwMode="auto">
          <a:xfrm>
            <a:off x="2124075" y="3500438"/>
            <a:ext cx="50038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8428CF27-C0DD-49EB-91C8-D1C2AF13C0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620713"/>
          <a:ext cx="4478338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Photo Editor Photo" r:id="rId3" imgW="3742857" imgH="5819048" progId="MSPhotoEd.3">
                  <p:embed/>
                </p:oleObj>
              </mc:Choice>
              <mc:Fallback>
                <p:oleObj name="Photo Editor Photo" r:id="rId3" imgW="3742857" imgH="581904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20713"/>
                        <a:ext cx="4478338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rgbClr val="FFCC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>
            <a:extLst>
              <a:ext uri="{FF2B5EF4-FFF2-40B4-BE49-F238E27FC236}">
                <a16:creationId xmlns:a16="http://schemas.microsoft.com/office/drawing/2014/main" id="{A97D8A9F-56C3-4CC0-A6CF-893A3F53B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0425" y="981075"/>
            <a:ext cx="75438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maximální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(absolutní)</a:t>
            </a:r>
          </a:p>
          <a:p>
            <a:pPr eaLnBrk="1" hangingPunct="1">
              <a:defRPr/>
            </a:pPr>
            <a:endParaRPr lang="cs-CZ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rychlostní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(dynamická)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vytrvalostní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D8D0A1C-C6B1-423D-B4AC-99580F8A5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Biologický základ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1433AE7-FAF5-4923-BAC1-F19CCEC41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a) příčný průřez svalu resp. poměr průřezu rychlých a pomalých vláken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b) nitrosvalová koordinace - počet aktivovaných (inervovaných)  motorických jednotek - rychlost jejich zapojení a synchronizace v čase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c) mezisvalová koordinace - souhra svalů  rozhodujících pro vykonání pohybu (dosažení  maxima ve stejném čase) a současně relaxace antagonistů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d) zásoby energetických zdrojů a jejich mobilizace, enzymatická aktivita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e) elasticita svalů a šlach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C5C78CD-6B58-43BA-97BD-2B2F4058F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7400" y="0"/>
            <a:ext cx="2460625" cy="216058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/>
              <a:t>Biologický základ</a:t>
            </a:r>
            <a:r>
              <a:rPr lang="cs-CZ"/>
              <a:t> </a:t>
            </a:r>
          </a:p>
        </p:txBody>
      </p:sp>
      <p:pic>
        <p:nvPicPr>
          <p:cNvPr id="8195" name="Picture 8" descr="sila1">
            <a:extLst>
              <a:ext uri="{FF2B5EF4-FFF2-40B4-BE49-F238E27FC236}">
                <a16:creationId xmlns:a16="http://schemas.microsoft.com/office/drawing/2014/main" id="{04E894A9-EB0F-48EB-97BA-1AB1BC66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39973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6B334-4340-4364-90DF-A92CBFD4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8C3D41-6649-48EC-97E7-1260BAECC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E8F71CD7-B7D4-41AE-AD94-FF0A7B9D403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B0DD13F-225C-4481-B1FF-74FBBDB06A0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29712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1C15D68-8140-4131-8543-97F70CCE3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Diagnostika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7ED6990-9C0F-4329-8057-048FC35DB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16288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Testy: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maximální velikost překonaného odporu.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maximální počet opakování s příslušným odporem.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překonaná vzdálenost nebo výška.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další charakteristiky pomocí přístrojové techniky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 (rychlost pohybu, velikost nebo rychlost  vyvíjené síly)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Dynamometrie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sz="2000" b="1" i="1" dirty="0"/>
              <a:t>		    Konkrétní testy viz literatura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  <p:pic>
        <p:nvPicPr>
          <p:cNvPr id="8196" name="Picture 4" descr="Rozvoj a diagnostika silových schopností (Zdeněk Havel, Jan Hnízdil) |  ČBDB.cz">
            <a:extLst>
              <a:ext uri="{FF2B5EF4-FFF2-40B4-BE49-F238E27FC236}">
                <a16:creationId xmlns:a16="http://schemas.microsoft.com/office/drawing/2014/main" id="{E3034CE2-418C-403F-86EC-03AA6BED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62" y="4841007"/>
            <a:ext cx="1263630" cy="18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řpyt">
  <a:themeElements>
    <a:clrScheme name="Třpyt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řpy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řpyt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řpyt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řpyt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řpyt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2145</TotalTime>
  <Words>1035</Words>
  <Application>Microsoft Office PowerPoint</Application>
  <PresentationFormat>Předvádění na obrazovce (4:3)</PresentationFormat>
  <Paragraphs>177</Paragraphs>
  <Slides>24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Tahoma</vt:lpstr>
      <vt:lpstr>Wingdings</vt:lpstr>
      <vt:lpstr>Třpyt</vt:lpstr>
      <vt:lpstr>Photo Editor Photo</vt:lpstr>
      <vt:lpstr>Silové schopnosti</vt:lpstr>
      <vt:lpstr>Prezentace aplikace PowerPoint</vt:lpstr>
      <vt:lpstr>Druhy kontrakcí: </vt:lpstr>
      <vt:lpstr>Prezentace aplikace PowerPoint</vt:lpstr>
      <vt:lpstr>Biologický základ </vt:lpstr>
      <vt:lpstr>Biologický základ </vt:lpstr>
      <vt:lpstr>Prezentace aplikace PowerPoint</vt:lpstr>
      <vt:lpstr>Prezentace aplikace PowerPoint</vt:lpstr>
      <vt:lpstr>Diagnostika</vt:lpstr>
      <vt:lpstr>Metody rozvoje</vt:lpstr>
      <vt:lpstr>Základní požadavky tréninku jednotlivých druhů síly: </vt:lpstr>
      <vt:lpstr>Prezentace aplikace PowerPoint</vt:lpstr>
      <vt:lpstr>Prezentace aplikace PowerPoint</vt:lpstr>
      <vt:lpstr>Metody využívající maximálních odporů:</vt:lpstr>
      <vt:lpstr>Metody využívající nemaximálních odporů překonávaných nemaximální rychlostí: </vt:lpstr>
      <vt:lpstr>Metody využívající nemaximálních odporů překonávaných maximální rychlostí: </vt:lpstr>
      <vt:lpstr>Převzato: Zicháček 2007</vt:lpstr>
      <vt:lpstr>Senzitivní období</vt:lpstr>
      <vt:lpstr>  Metodotvorní činitelé </vt:lpstr>
      <vt:lpstr>Metoda maximálních úsilí (těžkoatletická, krátkodobých napětí, maximálních odporů)</vt:lpstr>
      <vt:lpstr>Metoda brzdivá (excentrická):</vt:lpstr>
      <vt:lpstr>Metoda opakovaných úsilí (opakování submaximálního odporu, kulturistická):</vt:lpstr>
      <vt:lpstr>Metoda plyometrická (reaktivní, rázová): </vt:lpstr>
      <vt:lpstr>Metoda silově vytrvalostní: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Silové schopnosti</dc:title>
  <dc:creator>Me</dc:creator>
  <cp:lastModifiedBy>Jan Hnízdil</cp:lastModifiedBy>
  <cp:revision>32</cp:revision>
  <dcterms:created xsi:type="dcterms:W3CDTF">2006-01-01T22:08:23Z</dcterms:created>
  <dcterms:modified xsi:type="dcterms:W3CDTF">2023-02-23T09:19:09Z</dcterms:modified>
</cp:coreProperties>
</file>