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80" r:id="rId2"/>
    <p:sldId id="256" r:id="rId3"/>
    <p:sldId id="279" r:id="rId4"/>
    <p:sldId id="290" r:id="rId5"/>
    <p:sldId id="292" r:id="rId6"/>
    <p:sldId id="294" r:id="rId7"/>
    <p:sldId id="302" r:id="rId8"/>
    <p:sldId id="282" r:id="rId9"/>
    <p:sldId id="284" r:id="rId10"/>
    <p:sldId id="295" r:id="rId11"/>
    <p:sldId id="285" r:id="rId12"/>
    <p:sldId id="303" r:id="rId13"/>
    <p:sldId id="305" r:id="rId14"/>
    <p:sldId id="306" r:id="rId15"/>
    <p:sldId id="307" r:id="rId16"/>
    <p:sldId id="287" r:id="rId17"/>
    <p:sldId id="298" r:id="rId18"/>
    <p:sldId id="304" r:id="rId19"/>
    <p:sldId id="300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8" autoAdjust="0"/>
    <p:restoredTop sz="94629" autoAdjust="0"/>
  </p:normalViewPr>
  <p:slideViewPr>
    <p:cSldViewPr>
      <p:cViewPr varScale="1">
        <p:scale>
          <a:sx n="80" d="100"/>
          <a:sy n="80" d="100"/>
        </p:scale>
        <p:origin x="736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1804FA5-46D8-4C6A-98EE-75AC1A89D3F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F2616B9-34F1-440D-A985-DCA1866A04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41490FEF-3F70-4E09-B20A-A884E3910E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B623E69-ED0C-41F2-AE40-2E338005AA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8245D7-D7A2-46AF-9919-136427FFC8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94224006-5A0F-4E73-8070-F52187287D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946C63A-5CB0-42AF-9224-9C404322DA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1EEB1F5-C84F-4766-AB29-46A740C94D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2377E079-59E3-4EDC-858D-C431BD93C3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C13CFE2-DAFE-4A83-8BBC-7F13E53A00C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694D7BC-2D06-4EA1-9004-BAACECB66B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A753897-8740-4AC5-9ECA-696E72DA9B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FE3D777-AB31-44BC-B242-68359E92BF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40EDBD0-4DF7-408E-8F07-D9A7C3B79E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10F23FF-07EC-43D4-8D10-20F7B05643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6FBBC364-13AA-4B6D-AA2E-FBEFA762CD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B2114B1-3250-4D9D-B24E-2F13BBF835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C49A150-04AE-4E11-972F-C5F7E56BC0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B34E7A72-AA9A-42F7-B92C-61286D2B3A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284BB50-4626-47BB-9FF1-4CC10F0D092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3B54503B-71DF-4E5C-9C93-B7DB32E1BF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FD5B1E84-85DE-4D8F-9A9C-C0E0838B2C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7A62CA88-C98A-46AE-B852-BCBD1FC16F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DB65C53-2FCC-43D0-9092-E7C8C2A021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7D593EBB-FB5C-407E-9A82-8CA557B2B5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95753C56-31D0-4A29-AA07-F72666A148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92969854-BD7C-4581-8CF3-7A6D5D91FA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0BA0AD11-C554-4BEC-B0D7-A01B7CDC89F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00A1239-8AB5-48B1-BDB3-60401A5E27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20A8144E-B39C-46ED-8DD2-B99C37CDD2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536A3C25-5E79-4C49-AEE8-BB58E567B0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7AB654A6-5060-4BE3-AAA2-4DF9EAC2FF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67125511-C682-4DE1-B1C9-EDBA179737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6C590FB-E715-4BB1-9874-880003E11F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59C39C7-75C2-455D-8015-48649B5514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6CFA98A6-663E-4895-865C-683D2A06CD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90D8D12B-920D-4C69-AC97-87FA256457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" name="Group 39">
              <a:extLst>
                <a:ext uri="{FF2B5EF4-FFF2-40B4-BE49-F238E27FC236}">
                  <a16:creationId xmlns:a16="http://schemas.microsoft.com/office/drawing/2014/main" id="{5574DA09-1934-43A7-B907-82C988A4F38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DBA81C9B-1ADC-463C-9C87-C6475F9265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448054EC-58FC-496D-A712-91BB59B9CB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</p:grpSp>
      <p:sp>
        <p:nvSpPr>
          <p:cNvPr id="32157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32157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4C46B8D0-8CF1-42CD-867D-6BC821DA481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8B6AB0A7-4CAE-4AF7-BD36-5F61CC02A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A86B3CF7-BB14-45A0-B6B5-9C7084156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26C489-A7C2-4CA9-901C-E17E667CFD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756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AF35354D-3CAA-42D0-9DBA-1279190CC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51F2A98-487A-4C18-846A-698F9612B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A7411BA7-94B1-4488-9C30-CF94EB83D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F169E-A947-4DD5-A27D-4E314B1D1D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382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37C88B5-F768-484F-96F0-B27A42DCE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B7E49107-496D-4A89-9B6D-5F3D7CB7F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E79F5D5B-BF2B-487C-845F-703E5A1BC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23B83-AA54-467D-834A-117A55225F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7364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E7ADBE9-D988-403F-B362-5A5614C7D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202DB41-0639-49AD-86AE-F78FA5F06E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57653A4C-B9F8-4E40-8883-177CE26B3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081D4-DC12-4351-8AAD-5B6CC645D4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6313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dpis, text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20C56B1-7212-4E35-B0E5-E0DF6285D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B71B977E-5CC4-4569-A49C-2EFF9FA5C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DFDC17A2-9A5C-4C20-A406-41D4CF5837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A5B1B-0FCE-408D-A8EE-70B7B8CD66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1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11A8833F-16F8-42F1-A3A2-D13A21C66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AA32ED8-6BB9-4FC3-81ED-7A9686A75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669A2903-B5DA-442E-860F-31E08013D7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5D651-64E5-4E93-A85A-D5D01FAAF0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36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049306A1-2A27-4DEE-BF71-E20B0D14BA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4F5DD754-791C-4FB9-A9C8-C2D79101B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8DD80E05-CE2F-4B6D-8EA2-0E484111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7132-BAC0-4995-BF63-D0FCE85586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947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C9D52E0-0B0D-4A6E-9A00-97C3EE56F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002A9C7C-2F28-4325-B67F-E7A1D9440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ED74B8D2-AEC7-41B4-A9B5-ED6686629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637E4-75C6-47FB-B9AD-4FD01058A2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9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B6D1E6F7-FB68-4583-BD79-BC1D18D39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69CFB7A1-F5E4-4C24-B88E-A8880823E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389DC2A2-D336-49B1-84F0-DFD5CF4FF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042EF-B73F-4F4C-A4AD-2ED6D30172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76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52BA5698-21DA-4F4D-95E4-1995ED7F3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93D94D1E-2134-4AD3-B7C1-1820DEBAA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4CAC5163-5DBC-4F5B-9373-B63991928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4DAE6-EE36-4C38-8B1C-FC40DF5BF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08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A9F7709D-B953-469C-95D2-B976AF55DD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3A12F3B3-81E9-411C-BA20-3F449CE14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024A4746-8A00-4CAD-B63E-9CC3E7622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5A93-2561-473C-911F-A25EFC36F8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38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E781FCE-6A2A-4546-AE94-A1C95EB14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3AE8C8F-A72B-4FB4-ABBF-6C999C01D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B58163BE-F4EC-4B51-9761-1B9FA841B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118FE-AF06-4D35-B3EC-989FD17725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89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B32413C-BB40-4E73-87FA-7DA120B842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269A0A23-68F0-4CF1-B590-DE909DC0F1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2BA48250-C58C-45CD-B4AB-183660B33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E2556-DE36-44A4-B214-1CA27E5E1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06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12F03D2-F044-4F7C-81DA-59590DC5B1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20515" name="Freeform 3">
              <a:extLst>
                <a:ext uri="{FF2B5EF4-FFF2-40B4-BE49-F238E27FC236}">
                  <a16:creationId xmlns:a16="http://schemas.microsoft.com/office/drawing/2014/main" id="{950BF322-0880-4ABD-822A-8B383A5BE7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16" name="Freeform 4">
              <a:extLst>
                <a:ext uri="{FF2B5EF4-FFF2-40B4-BE49-F238E27FC236}">
                  <a16:creationId xmlns:a16="http://schemas.microsoft.com/office/drawing/2014/main" id="{EBFE0038-518F-417A-93BC-35DC4F1E52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17" name="Freeform 5">
              <a:extLst>
                <a:ext uri="{FF2B5EF4-FFF2-40B4-BE49-F238E27FC236}">
                  <a16:creationId xmlns:a16="http://schemas.microsoft.com/office/drawing/2014/main" id="{B5A50787-891C-4C1F-A1C8-DE4D7110AE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3210FFB5-986D-4619-B0B8-3E9583F573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19" name="Freeform 7">
              <a:extLst>
                <a:ext uri="{FF2B5EF4-FFF2-40B4-BE49-F238E27FC236}">
                  <a16:creationId xmlns:a16="http://schemas.microsoft.com/office/drawing/2014/main" id="{573B6F9C-D44B-4058-923C-70B3B0903B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7F7B4CD7-9550-4A5D-9EAF-A8146F9D0E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FB9C8C7C-015D-4A6F-8F2E-85D5F38DCA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2" name="Freeform 10">
              <a:extLst>
                <a:ext uri="{FF2B5EF4-FFF2-40B4-BE49-F238E27FC236}">
                  <a16:creationId xmlns:a16="http://schemas.microsoft.com/office/drawing/2014/main" id="{9D76D8B6-0847-41B9-AE8C-6B64A4785E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2CE5E58C-B7EB-4C14-8622-E422CEC8FA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4" name="Freeform 12">
              <a:extLst>
                <a:ext uri="{FF2B5EF4-FFF2-40B4-BE49-F238E27FC236}">
                  <a16:creationId xmlns:a16="http://schemas.microsoft.com/office/drawing/2014/main" id="{B40021EC-5644-4536-8D7B-5C32125E86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B9DDB61E-2508-4DDA-8471-CDE1BEB0B5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6" name="Freeform 14">
              <a:extLst>
                <a:ext uri="{FF2B5EF4-FFF2-40B4-BE49-F238E27FC236}">
                  <a16:creationId xmlns:a16="http://schemas.microsoft.com/office/drawing/2014/main" id="{8730BCD6-08EE-46DE-8C36-B72ED236B0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6BCD0087-5729-412D-BA86-ECDF7F68BB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8" name="Freeform 16">
              <a:extLst>
                <a:ext uri="{FF2B5EF4-FFF2-40B4-BE49-F238E27FC236}">
                  <a16:creationId xmlns:a16="http://schemas.microsoft.com/office/drawing/2014/main" id="{4FDE4348-908A-45AF-9BF8-E573B9BCA7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29" name="Freeform 17">
              <a:extLst>
                <a:ext uri="{FF2B5EF4-FFF2-40B4-BE49-F238E27FC236}">
                  <a16:creationId xmlns:a16="http://schemas.microsoft.com/office/drawing/2014/main" id="{47FE183C-AF9D-44B7-B096-F72C9EF88B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0" name="Freeform 18">
              <a:extLst>
                <a:ext uri="{FF2B5EF4-FFF2-40B4-BE49-F238E27FC236}">
                  <a16:creationId xmlns:a16="http://schemas.microsoft.com/office/drawing/2014/main" id="{5152DEE4-E36A-4D19-B289-877A009C7A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4A25188B-7048-47B1-AF13-E222DAA39F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2" name="Freeform 20">
              <a:extLst>
                <a:ext uri="{FF2B5EF4-FFF2-40B4-BE49-F238E27FC236}">
                  <a16:creationId xmlns:a16="http://schemas.microsoft.com/office/drawing/2014/main" id="{DD1055B0-3BE4-4695-B773-D64C4A3228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F00D393D-DB55-41E7-8B22-2242AF4050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4" name="Freeform 22">
              <a:extLst>
                <a:ext uri="{FF2B5EF4-FFF2-40B4-BE49-F238E27FC236}">
                  <a16:creationId xmlns:a16="http://schemas.microsoft.com/office/drawing/2014/main" id="{FFD90DCA-2870-4E53-ABB3-84B4451B24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5" name="Freeform 23">
              <a:extLst>
                <a:ext uri="{FF2B5EF4-FFF2-40B4-BE49-F238E27FC236}">
                  <a16:creationId xmlns:a16="http://schemas.microsoft.com/office/drawing/2014/main" id="{15F2B782-19EE-419B-A008-C2A239335D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6" name="Freeform 24">
              <a:extLst>
                <a:ext uri="{FF2B5EF4-FFF2-40B4-BE49-F238E27FC236}">
                  <a16:creationId xmlns:a16="http://schemas.microsoft.com/office/drawing/2014/main" id="{509773A6-C8E7-4F7C-9103-E7AE9B3F79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8ACC4022-FB46-4C57-88AD-C7CDCB688C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8" name="Freeform 26">
              <a:extLst>
                <a:ext uri="{FF2B5EF4-FFF2-40B4-BE49-F238E27FC236}">
                  <a16:creationId xmlns:a16="http://schemas.microsoft.com/office/drawing/2014/main" id="{E73F0BD6-51BE-4E0B-A2A6-439F695241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9" name="Freeform 27">
              <a:extLst>
                <a:ext uri="{FF2B5EF4-FFF2-40B4-BE49-F238E27FC236}">
                  <a16:creationId xmlns:a16="http://schemas.microsoft.com/office/drawing/2014/main" id="{ACAD3660-CD85-4882-8B55-8FEBA1C649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7" name="Freeform 28">
              <a:extLst>
                <a:ext uri="{FF2B5EF4-FFF2-40B4-BE49-F238E27FC236}">
                  <a16:creationId xmlns:a16="http://schemas.microsoft.com/office/drawing/2014/main" id="{2DDB0AF3-2E61-46C3-BD3B-0F43E3F81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41" name="Freeform 29">
              <a:extLst>
                <a:ext uri="{FF2B5EF4-FFF2-40B4-BE49-F238E27FC236}">
                  <a16:creationId xmlns:a16="http://schemas.microsoft.com/office/drawing/2014/main" id="{324CFE70-5A24-4B74-9DE4-F2680CC6DE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9" name="Freeform 30">
              <a:extLst>
                <a:ext uri="{FF2B5EF4-FFF2-40B4-BE49-F238E27FC236}">
                  <a16:creationId xmlns:a16="http://schemas.microsoft.com/office/drawing/2014/main" id="{AF044904-0616-49F0-A4B1-BF717F750C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43" name="Freeform 31">
              <a:extLst>
                <a:ext uri="{FF2B5EF4-FFF2-40B4-BE49-F238E27FC236}">
                  <a16:creationId xmlns:a16="http://schemas.microsoft.com/office/drawing/2014/main" id="{CF88C753-E2CA-4734-9A21-D971DCB357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4" name="Freeform 32">
              <a:extLst>
                <a:ext uri="{FF2B5EF4-FFF2-40B4-BE49-F238E27FC236}">
                  <a16:creationId xmlns:a16="http://schemas.microsoft.com/office/drawing/2014/main" id="{06E54447-318C-46B4-BBC3-3961D5FE41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5" name="Freeform 33">
              <a:extLst>
                <a:ext uri="{FF2B5EF4-FFF2-40B4-BE49-F238E27FC236}">
                  <a16:creationId xmlns:a16="http://schemas.microsoft.com/office/drawing/2014/main" id="{D32B6559-8244-4668-A07B-17E8162BFD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6" name="Freeform 34">
              <a:extLst>
                <a:ext uri="{FF2B5EF4-FFF2-40B4-BE49-F238E27FC236}">
                  <a16:creationId xmlns:a16="http://schemas.microsoft.com/office/drawing/2014/main" id="{D0B87666-2601-4681-9076-853D042CB2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7" name="Freeform 35">
              <a:extLst>
                <a:ext uri="{FF2B5EF4-FFF2-40B4-BE49-F238E27FC236}">
                  <a16:creationId xmlns:a16="http://schemas.microsoft.com/office/drawing/2014/main" id="{171C0E2D-AE76-41FA-8B6C-5F4C9BF57F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8" name="Freeform 36">
              <a:extLst>
                <a:ext uri="{FF2B5EF4-FFF2-40B4-BE49-F238E27FC236}">
                  <a16:creationId xmlns:a16="http://schemas.microsoft.com/office/drawing/2014/main" id="{2DFC7767-D0FF-45BC-9895-EE6DDCD9B6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9" name="Freeform 37">
              <a:extLst>
                <a:ext uri="{FF2B5EF4-FFF2-40B4-BE49-F238E27FC236}">
                  <a16:creationId xmlns:a16="http://schemas.microsoft.com/office/drawing/2014/main" id="{C8433A9D-E98B-4BC9-A7B3-BA44BD25A7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50" name="Freeform 38">
              <a:extLst>
                <a:ext uri="{FF2B5EF4-FFF2-40B4-BE49-F238E27FC236}">
                  <a16:creationId xmlns:a16="http://schemas.microsoft.com/office/drawing/2014/main" id="{C294E7E9-8543-49B6-90A1-2A10EE33AD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2B352F86-9F6A-443B-BAB7-2980704561B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20552" name="Freeform 40">
                <a:extLst>
                  <a:ext uri="{FF2B5EF4-FFF2-40B4-BE49-F238E27FC236}">
                    <a16:creationId xmlns:a16="http://schemas.microsoft.com/office/drawing/2014/main" id="{4C88C1C9-F748-4F29-BEDF-FBAB12FDAF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0553" name="Freeform 41">
                <a:extLst>
                  <a:ext uri="{FF2B5EF4-FFF2-40B4-BE49-F238E27FC236}">
                    <a16:creationId xmlns:a16="http://schemas.microsoft.com/office/drawing/2014/main" id="{018C4507-126B-4D8D-BBD2-B3A9361666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</p:grpSp>
      <p:sp>
        <p:nvSpPr>
          <p:cNvPr id="320554" name="Rectangle 42">
            <a:extLst>
              <a:ext uri="{FF2B5EF4-FFF2-40B4-BE49-F238E27FC236}">
                <a16:creationId xmlns:a16="http://schemas.microsoft.com/office/drawing/2014/main" id="{44C7D615-1BDE-407A-8D96-D8D7B92D8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20555" name="Rectangle 43">
            <a:extLst>
              <a:ext uri="{FF2B5EF4-FFF2-40B4-BE49-F238E27FC236}">
                <a16:creationId xmlns:a16="http://schemas.microsoft.com/office/drawing/2014/main" id="{E6D1FC50-90DA-4F64-8102-5533DD131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20556" name="Rectangle 44">
            <a:extLst>
              <a:ext uri="{FF2B5EF4-FFF2-40B4-BE49-F238E27FC236}">
                <a16:creationId xmlns:a16="http://schemas.microsoft.com/office/drawing/2014/main" id="{41112B32-FF53-43DC-B0F3-1338BA9D52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0557" name="Rectangle 45">
            <a:extLst>
              <a:ext uri="{FF2B5EF4-FFF2-40B4-BE49-F238E27FC236}">
                <a16:creationId xmlns:a16="http://schemas.microsoft.com/office/drawing/2014/main" id="{4D5A86E9-E1AA-4034-858E-83ACE0B6EC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0558" name="Rectangle 46">
            <a:extLst>
              <a:ext uri="{FF2B5EF4-FFF2-40B4-BE49-F238E27FC236}">
                <a16:creationId xmlns:a16="http://schemas.microsoft.com/office/drawing/2014/main" id="{2E8C65B4-E5A7-4799-B386-19C42896C5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4F180C1-5104-4815-AA2C-E522A78B39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3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coachsci.sdsu.edu/csa/vol111/young1.htm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coachsci.sdsu.edu/csa/vol111/herbert.htm" TargetMode="External"/><Relationship Id="rId12" Type="http://schemas.openxmlformats.org/officeDocument/2006/relationships/hyperlink" Target="http://coachsci.sdsu.edu/csa/vol64/schiestl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achsci.sdsu.edu/csa/vol111/wallin.htm" TargetMode="External"/><Relationship Id="rId11" Type="http://schemas.openxmlformats.org/officeDocument/2006/relationships/hyperlink" Target="http://coachsci.sdsu.edu/csa/vol111/wilkinso.htm" TargetMode="External"/><Relationship Id="rId5" Type="http://schemas.openxmlformats.org/officeDocument/2006/relationships/hyperlink" Target="http://coachsci.sdsu.edu/csa/vol111/jones.htm" TargetMode="External"/><Relationship Id="rId10" Type="http://schemas.openxmlformats.org/officeDocument/2006/relationships/hyperlink" Target="http://coachsci.sdsu.edu/csa/vol111/noffal.ht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coachsci.sdsu.edu/csa/vol111/fry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1EE41C71-C6AA-49EE-8695-46ECDC759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4200" dirty="0"/>
              <a:t>Coordination skills</a:t>
            </a:r>
            <a:br>
              <a:rPr lang="cs-CZ" sz="4200" dirty="0"/>
            </a:br>
            <a:endParaRPr lang="cs-CZ" sz="2400" dirty="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7912656-6302-41DF-BDAF-006A8DA3F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defRPr/>
            </a:pPr>
            <a:r>
              <a:rPr lang="cs-CZ" sz="2800" dirty="0"/>
              <a:t>Ability to accurately implement complex spatio-temporal structures of motion. This motor ability is closely linked to the problems of motor control and regulation (</a:t>
            </a:r>
            <a:r>
              <a:rPr lang="cs-CZ" sz="2800" dirty="0" err="1"/>
              <a:t>Chytráčková</a:t>
            </a:r>
            <a:r>
              <a:rPr lang="cs-CZ" sz="2800" dirty="0"/>
              <a:t>, 1988)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marL="609600" indent="-609600" algn="l" rtl="0" eaLnBrk="1" hangingPunct="1">
              <a:defRPr/>
            </a:pPr>
            <a:r>
              <a:rPr lang="cs-CZ" sz="2800" dirty="0"/>
              <a:t>The ability to bring the actual course of movement closer to the model (ideal) shape. Ability to solve the spatial and temporal structure of motion.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5" name="Rectangle 5">
            <a:extLst>
              <a:ext uri="{FF2B5EF4-FFF2-40B4-BE49-F238E27FC236}">
                <a16:creationId xmlns:a16="http://schemas.microsoft.com/office/drawing/2014/main" id="{5FC88F6E-9075-4536-862E-455B49C02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cs-CZ" sz="3200"/>
              <a:t>Overview of basic motor tests:</a:t>
            </a:r>
          </a:p>
        </p:txBody>
      </p:sp>
      <p:sp>
        <p:nvSpPr>
          <p:cNvPr id="220166" name="Rectangle 6">
            <a:extLst>
              <a:ext uri="{FF2B5EF4-FFF2-40B4-BE49-F238E27FC236}">
                <a16:creationId xmlns:a16="http://schemas.microsoft.com/office/drawing/2014/main" id="{026486C4-371F-43AE-A797-84311B7B3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30725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cs-CZ" sz="2400" dirty="0"/>
              <a:t>Speed ​​performance: running with a disc, set with a bar, 4x10 test with met</a:t>
            </a:r>
          </a:p>
          <a:p>
            <a:pPr algn="l" rtl="0" eaLnBrk="1" hangingPunct="1">
              <a:defRPr/>
            </a:pPr>
            <a:r>
              <a:rPr lang="cs-CZ" sz="2400" dirty="0" err="1"/>
              <a:t>Balanced</a:t>
            </a:r>
            <a:r>
              <a:rPr lang="cs-CZ" sz="2400" dirty="0"/>
              <a:t> with.: </a:t>
            </a:r>
            <a:r>
              <a:rPr lang="cs-CZ" sz="2400" dirty="0" err="1"/>
              <a:t>cephalography</a:t>
            </a:r>
            <a:r>
              <a:rPr lang="cs-CZ" sz="2400" dirty="0"/>
              <a:t>, </a:t>
            </a:r>
            <a:r>
              <a:rPr lang="cs-CZ" sz="2400" dirty="0" err="1"/>
              <a:t>stability</a:t>
            </a:r>
            <a:r>
              <a:rPr lang="cs-CZ" sz="2400" dirty="0"/>
              <a:t>, endurance in a single-legged stand</a:t>
            </a:r>
          </a:p>
          <a:p>
            <a:pPr algn="l" rtl="0" eaLnBrk="1" hangingPunct="1">
              <a:defRPr/>
            </a:pPr>
            <a:r>
              <a:rPr lang="cs-CZ" sz="2400" dirty="0"/>
              <a:t>Rhythmic s .: </a:t>
            </a:r>
            <a:r>
              <a:rPr lang="cs-CZ" sz="2400" dirty="0" err="1"/>
              <a:t>rhythm chart</a:t>
            </a:r>
            <a:r>
              <a:rPr lang="cs-CZ" sz="2400" dirty="0"/>
              <a:t>, non - rhythmic drumming, skipping ropes in </a:t>
            </a:r>
            <a:r>
              <a:rPr lang="cs-CZ" sz="2400" dirty="0" err="1"/>
              <a:t>const</a:t>
            </a:r>
            <a:r>
              <a:rPr lang="cs-CZ" sz="2400" dirty="0"/>
              <a:t>. time</a:t>
            </a:r>
          </a:p>
          <a:p>
            <a:pPr algn="l" rtl="0" eaLnBrk="1" hangingPunct="1">
              <a:defRPr/>
            </a:pPr>
            <a:r>
              <a:rPr lang="cs-CZ" sz="2400" dirty="0"/>
              <a:t>Orienteering - vertical jump with maximum angle, basket shooting</a:t>
            </a:r>
          </a:p>
          <a:p>
            <a:pPr algn="l" rtl="0" eaLnBrk="1" hangingPunct="1">
              <a:defRPr/>
            </a:pPr>
            <a:r>
              <a:rPr lang="cs-CZ" sz="2400" dirty="0"/>
              <a:t>Reaction - </a:t>
            </a:r>
            <a:r>
              <a:rPr lang="cs-CZ" sz="2400" dirty="0" err="1"/>
              <a:t>reactometry</a:t>
            </a:r>
            <a:endParaRPr lang="cs-CZ" sz="2400" dirty="0"/>
          </a:p>
          <a:p>
            <a:pPr algn="l" rtl="0" eaLnBrk="1" hangingPunct="1">
              <a:defRPr/>
            </a:pPr>
            <a:r>
              <a:rPr lang="cs-CZ" sz="2400" dirty="0"/>
              <a:t>Association - repeated assembly with a rod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1988D10E-1549-48D0-9734-31AF5B0B5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General principles of KS development</a:t>
            </a:r>
            <a:endParaRPr lang="cs-CZ" dirty="0">
              <a:solidFill>
                <a:srgbClr val="663300"/>
              </a:solidFill>
              <a:effectLst/>
            </a:endParaRP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CFF8661F-787C-46F3-BE82-9B9F35F4A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1) high volume of repetitions, reasonable intensity, at a high quality level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2) from the simplest to the most complex exercises (boiler .... double somersault)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3) from constant conditions to variable ones (inside, outside, or after various elements)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4) perform exercises in various variations (boiler in 100 ways)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5) practice combinations of previously mastered and perfectly mastered elements (links)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6) perform exercises under pressure (time pressure, decision making, ...)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7) exercises with additional information: limiting or, conversely, enhancing the function of one of the analyzers (blindfolded exercises, more complex exercises - asymmetrical movements in front of the mirror).</a:t>
            </a:r>
            <a:r>
              <a:rPr lang="cs-CZ" sz="2000"/>
              <a:t>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958B9-ABF0-46D4-99E0-41C57581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Development methods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79AF43-D19B-46DF-9D11-6CC477B8C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analytical</a:t>
            </a:r>
          </a:p>
          <a:p>
            <a:pPr algn="l" rtl="0">
              <a:defRPr/>
            </a:pPr>
            <a:r>
              <a:rPr lang="cs-CZ" dirty="0"/>
              <a:t>contrast</a:t>
            </a:r>
          </a:p>
          <a:p>
            <a:pPr algn="l" rtl="0">
              <a:defRPr/>
            </a:pPr>
            <a:r>
              <a:rPr lang="cs-CZ" dirty="0"/>
              <a:t>repetition</a:t>
            </a:r>
          </a:p>
          <a:p>
            <a:pPr algn="l" rtl="0">
              <a:defRPr/>
            </a:pPr>
            <a:r>
              <a:rPr lang="cs-CZ" dirty="0"/>
              <a:t>alternating</a:t>
            </a:r>
          </a:p>
          <a:p>
            <a:pPr algn="l" rtl="0">
              <a:defRPr/>
            </a:pPr>
            <a:r>
              <a:rPr lang="cs-CZ" dirty="0"/>
              <a:t>sensory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0E775-D03E-41A4-8EE5-78021FC5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Flexibility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073E5-4A05-4DFE-A774-48BF2A58E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209" y="908720"/>
            <a:ext cx="8229600" cy="5394821"/>
          </a:xfrm>
        </p:spPr>
        <p:txBody>
          <a:bodyPr/>
          <a:lstStyle/>
          <a:p>
            <a:pPr marL="0" indent="0" algn="l" rtl="0">
              <a:buNone/>
              <a:defRPr/>
            </a:pPr>
            <a:r>
              <a:rPr lang="cs-CZ" sz="2000" dirty="0"/>
              <a:t>Ability to realize movement in the appropriate range, with full amplitude (Měkota 2005)</a:t>
            </a:r>
          </a:p>
          <a:p>
            <a:pPr marL="0" indent="0" algn="l" rtl="0">
              <a:buNone/>
              <a:defRPr/>
            </a:pPr>
            <a:r>
              <a:rPr lang="cs-CZ" sz="2800" dirty="0"/>
              <a:t>Division:</a:t>
            </a:r>
          </a:p>
          <a:p>
            <a:pPr algn="l" rtl="0">
              <a:defRPr/>
            </a:pPr>
            <a:r>
              <a:rPr lang="cs-CZ" sz="2800" dirty="0"/>
              <a:t>Static</a:t>
            </a:r>
          </a:p>
          <a:p>
            <a:pPr algn="l" rtl="0">
              <a:defRPr/>
            </a:pPr>
            <a:r>
              <a:rPr lang="cs-CZ" sz="2800" dirty="0"/>
              <a:t>Dynamic</a:t>
            </a:r>
          </a:p>
          <a:p>
            <a:pPr algn="l" rtl="0">
              <a:defRPr/>
            </a:pPr>
            <a:r>
              <a:rPr lang="cs-CZ" sz="2800" dirty="0"/>
              <a:t>Active</a:t>
            </a:r>
          </a:p>
          <a:p>
            <a:pPr algn="l" rtl="0">
              <a:defRPr/>
            </a:pPr>
            <a:r>
              <a:rPr lang="cs-CZ" sz="2800" dirty="0"/>
              <a:t>Passive</a:t>
            </a:r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marL="0" indent="0" algn="l" rtl="0">
              <a:buFont typeface="Wingdings" panose="05000000000000000000" pitchFamily="2" charset="2"/>
              <a:buNone/>
              <a:defRPr/>
            </a:pPr>
            <a:r>
              <a:rPr lang="cs-CZ" sz="2800" dirty="0"/>
              <a:t>Terms:</a:t>
            </a:r>
          </a:p>
          <a:p>
            <a:pPr algn="l" rtl="0">
              <a:defRPr/>
            </a:pPr>
            <a:r>
              <a:rPr lang="cs-CZ" sz="2800" dirty="0"/>
              <a:t>Flexibility and Flexibility</a:t>
            </a:r>
          </a:p>
          <a:p>
            <a:pPr algn="l" rtl="0">
              <a:defRPr/>
            </a:pPr>
            <a:r>
              <a:rPr lang="cs-CZ" sz="2800" dirty="0"/>
              <a:t>Hyper X </a:t>
            </a:r>
            <a:r>
              <a:rPr lang="cs-CZ" sz="2800" dirty="0" err="1"/>
              <a:t>Hypombility</a:t>
            </a:r>
            <a:endParaRPr lang="cs-CZ" sz="2800" dirty="0"/>
          </a:p>
        </p:txBody>
      </p:sp>
      <p:pic>
        <p:nvPicPr>
          <p:cNvPr id="16389" name="Picture 5" descr="http://www.fyzioterapeuti.cz/fyzio-english/flexibilitysecrets/girls-with-flexibility-17.jpg?attredirects=0">
            <a:extLst>
              <a:ext uri="{FF2B5EF4-FFF2-40B4-BE49-F238E27FC236}">
                <a16:creationId xmlns:a16="http://schemas.microsoft.com/office/drawing/2014/main" id="{0C09FC38-178A-4A31-9C57-DF70B0CD4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35" y="1628800"/>
            <a:ext cx="76200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984D-172C-44D1-993F-9F4B9D77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The importance of flexibility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8B8A7C-7EEE-46AE-AB13-F652E12C5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cs-CZ" sz="2800" dirty="0"/>
              <a:t>successful mastery of movement technique</a:t>
            </a:r>
          </a:p>
          <a:p>
            <a:pPr algn="l" rtl="0">
              <a:defRPr/>
            </a:pPr>
            <a:r>
              <a:rPr lang="cs-CZ" sz="2800" dirty="0"/>
              <a:t>greater economy of movement</a:t>
            </a:r>
          </a:p>
          <a:p>
            <a:pPr algn="l" rtl="0">
              <a:defRPr/>
            </a:pPr>
            <a:r>
              <a:rPr lang="cs-CZ" sz="2800" dirty="0"/>
              <a:t>aesthetic form of movement expression in some sports</a:t>
            </a:r>
          </a:p>
          <a:p>
            <a:pPr algn="l" rtl="0">
              <a:defRPr/>
            </a:pPr>
            <a:r>
              <a:rPr lang="cs-CZ" sz="2800" dirty="0"/>
              <a:t>less likely to be injured or injured</a:t>
            </a:r>
          </a:p>
          <a:p>
            <a:pPr algn="l" rtl="0">
              <a:defRPr/>
            </a:pPr>
            <a:r>
              <a:rPr lang="cs-CZ" sz="2800" dirty="0"/>
              <a:t>prevention of posture defects</a:t>
            </a:r>
          </a:p>
          <a:p>
            <a:pPr algn="l" rtl="0">
              <a:defRPr/>
            </a:pPr>
            <a:r>
              <a:rPr lang="cs-CZ" sz="2800" dirty="0"/>
              <a:t>affecting other motor skills</a:t>
            </a:r>
          </a:p>
          <a:p>
            <a:pPr algn="l" rtl="0">
              <a:defRPr/>
            </a:pPr>
            <a:r>
              <a:rPr lang="cs-CZ" sz="2800" dirty="0"/>
              <a:t>smooth physical activities in everyday life (</a:t>
            </a:r>
            <a:r>
              <a:rPr lang="cs-CZ" sz="2800" dirty="0" err="1"/>
              <a:t>Pistotnik</a:t>
            </a:r>
            <a:r>
              <a:rPr lang="cs-CZ" sz="2800" dirty="0"/>
              <a:t>, 1998)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1EBBB-82A1-4FB5-94F2-B86A798A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Biological prerequisites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5A002-A4C5-436D-831B-EE7DABE87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agonist X antagonist</a:t>
            </a:r>
          </a:p>
          <a:p>
            <a:pPr algn="l" rtl="0">
              <a:defRPr/>
            </a:pPr>
            <a:r>
              <a:rPr lang="cs-CZ" dirty="0"/>
              <a:t>reciprocal innervation</a:t>
            </a:r>
          </a:p>
          <a:p>
            <a:pPr algn="l" rtl="0">
              <a:defRPr/>
            </a:pPr>
            <a:r>
              <a:rPr lang="cs-CZ" dirty="0"/>
              <a:t>skeletal muscle proprioceptors - Golgi bodies and muscle spindles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4B49858B-55C1-41E2-85B6-B181B4F3A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Flexibility</a:t>
            </a:r>
            <a:br>
              <a:rPr lang="cs-CZ" dirty="0"/>
            </a:br>
            <a:r>
              <a:rPr lang="cs-CZ" sz="2800" dirty="0"/>
              <a:t>development methods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8824EB1-FA00-4468-A97E-21286B368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M. active dynamic exercises</a:t>
            </a:r>
          </a:p>
          <a:p>
            <a:pPr algn="l" rtl="0" eaLnBrk="1" hangingPunct="1">
              <a:defRPr/>
            </a:pPr>
            <a:r>
              <a:rPr lang="cs-CZ" dirty="0"/>
              <a:t>M. active static exercise</a:t>
            </a:r>
          </a:p>
          <a:p>
            <a:pPr algn="l" rtl="0" eaLnBrk="1" hangingPunct="1">
              <a:defRPr/>
            </a:pPr>
            <a:r>
              <a:rPr lang="cs-CZ" dirty="0"/>
              <a:t>M. passive dynamic exercises</a:t>
            </a:r>
          </a:p>
          <a:p>
            <a:pPr algn="l" rtl="0" eaLnBrk="1" hangingPunct="1">
              <a:defRPr/>
            </a:pPr>
            <a:r>
              <a:rPr lang="cs-CZ" dirty="0"/>
              <a:t>M. passive static exercise</a:t>
            </a:r>
          </a:p>
          <a:p>
            <a:pPr algn="l" rtl="0" eaLnBrk="1" hangingPunct="1">
              <a:defRPr/>
            </a:pPr>
            <a:r>
              <a:rPr lang="cs-CZ" dirty="0"/>
              <a:t>M. contraction-relaxation-stretching</a:t>
            </a:r>
          </a:p>
          <a:p>
            <a:pPr algn="l" rtl="0" eaLnBrk="1" hangingPunct="1">
              <a:defRPr/>
            </a:pPr>
            <a:r>
              <a:rPr lang="cs-CZ" dirty="0"/>
              <a:t>Stretching - active, dynamic, static, passive: 3 PHASES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96A80FB2-C009-4CA1-A180-9E52DC861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2600"/>
              <a:t>Principles for stretching by active static exercise</a:t>
            </a:r>
          </a:p>
        </p:txBody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75039140-AF81-46C0-83EC-0883CA7C7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2800"/>
              <a:t>Warm up (5 min)</a:t>
            </a:r>
          </a:p>
          <a:p>
            <a:pPr algn="l" rtl="0" eaLnBrk="1" hangingPunct="1">
              <a:defRPr/>
            </a:pPr>
            <a:r>
              <a:rPr lang="cs-CZ" sz="2800"/>
              <a:t>Release</a:t>
            </a:r>
          </a:p>
          <a:p>
            <a:pPr algn="l" rtl="0" eaLnBrk="1" hangingPunct="1">
              <a:defRPr/>
            </a:pPr>
            <a:r>
              <a:rPr lang="cs-CZ" sz="2800"/>
              <a:t>Disabling the anti-gravity function</a:t>
            </a:r>
          </a:p>
          <a:p>
            <a:pPr algn="l" rtl="0" eaLnBrk="1" hangingPunct="1">
              <a:defRPr/>
            </a:pPr>
            <a:r>
              <a:rPr lang="cs-CZ" sz="2800"/>
              <a:t>Pain = pathological burden from the periphery</a:t>
            </a:r>
          </a:p>
          <a:p>
            <a:pPr algn="l" rtl="0" eaLnBrk="1" hangingPunct="1">
              <a:defRPr/>
            </a:pPr>
            <a:r>
              <a:rPr lang="cs-CZ" sz="2800"/>
              <a:t>Slowly, pull</a:t>
            </a:r>
          </a:p>
          <a:p>
            <a:pPr algn="l" rtl="0" eaLnBrk="1" hangingPunct="1">
              <a:defRPr/>
            </a:pPr>
            <a:r>
              <a:rPr lang="cs-CZ" sz="2800"/>
              <a:t>Constant free control, targeting.</a:t>
            </a:r>
          </a:p>
          <a:p>
            <a:pPr algn="l" rtl="0" eaLnBrk="1" hangingPunct="1">
              <a:defRPr/>
            </a:pPr>
            <a:r>
              <a:rPr lang="cs-CZ" sz="2800"/>
              <a:t>Stamina</a:t>
            </a:r>
          </a:p>
          <a:p>
            <a:pPr algn="l" rtl="0" eaLnBrk="1" hangingPunct="1">
              <a:defRPr/>
            </a:pPr>
            <a:r>
              <a:rPr lang="cs-CZ" sz="2800"/>
              <a:t>Antagonist contractions (reciprocal innervation)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E35B6-3C7A-48A0-8171-6A33143ED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cs-CZ" dirty="0"/>
              <a:t>Diagnostics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CF1C9-0305-4724-B0E6-89A5F3127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cs-CZ" dirty="0"/>
          </a:p>
          <a:p>
            <a:pPr algn="l" rtl="0" eaLnBrk="1" hangingPunct="1">
              <a:defRPr/>
            </a:pPr>
            <a:r>
              <a:rPr lang="cs-CZ" dirty="0"/>
              <a:t>trigonometry</a:t>
            </a:r>
          </a:p>
          <a:p>
            <a:pPr algn="l" rtl="0" eaLnBrk="1" hangingPunct="1">
              <a:defRPr/>
            </a:pPr>
            <a:r>
              <a:rPr lang="cs-CZ" dirty="0"/>
              <a:t>distance measurement</a:t>
            </a:r>
          </a:p>
          <a:p>
            <a:pPr algn="l" rtl="0" eaLnBrk="1" hangingPunct="1">
              <a:defRPr/>
            </a:pPr>
            <a:r>
              <a:rPr lang="cs-CZ" dirty="0" err="1"/>
              <a:t>scaling</a:t>
            </a:r>
            <a:endParaRPr lang="cs-CZ" dirty="0"/>
          </a:p>
          <a:p>
            <a:pPr algn="l" rtl="0" eaLnBrk="1" hangingPunct="1">
              <a:defRPr/>
            </a:pPr>
            <a:r>
              <a:rPr lang="cs-CZ" dirty="0"/>
              <a:t>motor tests - binary testing</a:t>
            </a:r>
          </a:p>
          <a:p>
            <a:pPr algn="l" rtl="0" eaLnBrk="1" hangingPunct="1">
              <a:defRPr/>
            </a:pPr>
            <a:r>
              <a:rPr lang="cs-CZ" dirty="0"/>
              <a:t>physiological standard (</a:t>
            </a:r>
            <a:r>
              <a:rPr lang="cs-CZ" dirty="0" err="1"/>
              <a:t>hypo</a:t>
            </a:r>
            <a:r>
              <a:rPr lang="cs-CZ" dirty="0"/>
              <a:t>-, </a:t>
            </a:r>
            <a:r>
              <a:rPr lang="cs-CZ" dirty="0" err="1"/>
              <a:t>hypermobility</a:t>
            </a:r>
            <a:r>
              <a:rPr lang="cs-CZ" dirty="0"/>
              <a:t>)</a:t>
            </a:r>
          </a:p>
          <a:p>
            <a:pPr algn="l" rtl="0" eaLnBrk="1" hangingPunct="1"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AF88C26F-B3B6-49F5-BECC-F99C9C4CD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00438"/>
            <a:ext cx="9349034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Excessive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flexibility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can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contribute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to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the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deterioration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of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the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running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economy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Relaxation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contraction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methods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are more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appropriate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to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improve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flexibility </a:t>
            </a: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than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 "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ballistic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"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stretching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Stretching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does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not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reduce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muscle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soreness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or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prevent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injury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Do not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stretch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 (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only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)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before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explosive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force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activities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Static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stretching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reduces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strength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 performance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Stretching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reduces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the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throwing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 speed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Stretching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problems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 -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myths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 and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theories</a:t>
            </a:r>
            <a:endParaRPr lang="cs-CZ" altLang="cs-CZ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Neuromuscular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functions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are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affected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by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the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availability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of</a:t>
            </a:r>
            <a:r>
              <a:rPr lang="cs-CZ" altLang="cs-CZ" sz="16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carbohydrates</a:t>
            </a:r>
            <a:endParaRPr lang="cs-CZ" altLang="cs-CZ" sz="1600" b="1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9734" name="Rectangle 6">
            <a:extLst>
              <a:ext uri="{FF2B5EF4-FFF2-40B4-BE49-F238E27FC236}">
                <a16:creationId xmlns:a16="http://schemas.microsoft.com/office/drawing/2014/main" id="{8757F170-7A3B-4FDD-A6DF-D3CE69C54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38056"/>
            <a:ext cx="8229600" cy="1143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cs-CZ" dirty="0"/>
              <a:t>Research links 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6864" cy="864096"/>
          </a:xfrm>
        </p:spPr>
        <p:txBody>
          <a:bodyPr>
            <a:normAutofit/>
          </a:bodyPr>
          <a:lstStyle/>
          <a:p>
            <a:pPr algn="l" rtl="0"/>
            <a:r>
              <a:rPr lang="cs-CZ" dirty="0"/>
              <a:t>Taxonomy of motor </a:t>
            </a:r>
            <a:r>
              <a:rPr lang="cs-CZ" dirty="0" err="1"/>
              <a:t>abilites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B1A1BF3-F201-4DE0-9EB4-780B4CB375BD}"/>
              </a:ext>
            </a:extLst>
          </p:cNvPr>
          <p:cNvSpPr txBox="1">
            <a:spLocks/>
          </p:cNvSpPr>
          <p:nvPr/>
        </p:nvSpPr>
        <p:spPr>
          <a:xfrm>
            <a:off x="3347864" y="1517620"/>
            <a:ext cx="4536504" cy="747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Motor    </a:t>
            </a:r>
            <a:r>
              <a:rPr lang="cs-CZ" dirty="0" err="1">
                <a:highlight>
                  <a:srgbClr val="C0C0C0"/>
                </a:highlight>
              </a:rPr>
              <a:t>abilities</a:t>
            </a:r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F0D142D8-DB60-4446-BD73-BADC392EFBFD}"/>
              </a:ext>
            </a:extLst>
          </p:cNvPr>
          <p:cNvSpPr txBox="1">
            <a:spLocks/>
          </p:cNvSpPr>
          <p:nvPr/>
        </p:nvSpPr>
        <p:spPr>
          <a:xfrm>
            <a:off x="539552" y="3358142"/>
            <a:ext cx="3375166" cy="1619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Strong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Endurance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>
                <a:highlight>
                  <a:srgbClr val="C0C0C0"/>
                </a:highlight>
              </a:rPr>
              <a:t>Speed (</a:t>
            </a:r>
            <a:r>
              <a:rPr lang="cs-CZ" dirty="0" err="1">
                <a:highlight>
                  <a:srgbClr val="C0C0C0"/>
                </a:highlight>
              </a:rPr>
              <a:t>realization</a:t>
            </a:r>
            <a:r>
              <a:rPr lang="cs-CZ" dirty="0">
                <a:highlight>
                  <a:srgbClr val="C0C0C0"/>
                </a:highlight>
              </a:rPr>
              <a:t>)</a:t>
            </a:r>
          </a:p>
          <a:p>
            <a:pPr algn="l"/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7688A09-DE40-49AF-ADD1-FCDA8706B132}"/>
              </a:ext>
            </a:extLst>
          </p:cNvPr>
          <p:cNvSpPr txBox="1">
            <a:spLocks/>
          </p:cNvSpPr>
          <p:nvPr/>
        </p:nvSpPr>
        <p:spPr>
          <a:xfrm>
            <a:off x="1441904" y="2829083"/>
            <a:ext cx="3159142" cy="52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Fitness     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145FA4BF-5170-4091-8CA6-789F80735DA2}"/>
              </a:ext>
            </a:extLst>
          </p:cNvPr>
          <p:cNvSpPr txBox="1">
            <a:spLocks/>
          </p:cNvSpPr>
          <p:nvPr/>
        </p:nvSpPr>
        <p:spPr>
          <a:xfrm>
            <a:off x="3703299" y="2821801"/>
            <a:ext cx="3096344" cy="5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Coordination</a:t>
            </a:r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D766849-6213-4B8A-B44C-E588539AE195}"/>
              </a:ext>
            </a:extLst>
          </p:cNvPr>
          <p:cNvSpPr txBox="1">
            <a:spLocks/>
          </p:cNvSpPr>
          <p:nvPr/>
        </p:nvSpPr>
        <p:spPr>
          <a:xfrm>
            <a:off x="7164288" y="2819900"/>
            <a:ext cx="3606422" cy="529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Hybrid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0E5E32A0-494F-4AB2-AECC-96A789C564BB}"/>
              </a:ext>
            </a:extLst>
          </p:cNvPr>
          <p:cNvSpPr txBox="1">
            <a:spLocks/>
          </p:cNvSpPr>
          <p:nvPr/>
        </p:nvSpPr>
        <p:spPr>
          <a:xfrm>
            <a:off x="3914718" y="3645024"/>
            <a:ext cx="4032448" cy="3168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Orientation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Diffrentation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Reaction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Rhytmic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>
                <a:highlight>
                  <a:srgbClr val="C0C0C0"/>
                </a:highlight>
              </a:rPr>
              <a:t>Balance</a:t>
            </a: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Association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Rebuild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C31B717F-84D8-417D-8309-7B049DF14671}"/>
              </a:ext>
            </a:extLst>
          </p:cNvPr>
          <p:cNvSpPr txBox="1">
            <a:spLocks/>
          </p:cNvSpPr>
          <p:nvPr/>
        </p:nvSpPr>
        <p:spPr>
          <a:xfrm>
            <a:off x="6807259" y="3509043"/>
            <a:ext cx="21602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Flexbility</a:t>
            </a:r>
            <a:endParaRPr lang="cs-CZ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0056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>
            <a:extLst>
              <a:ext uri="{FF2B5EF4-FFF2-40B4-BE49-F238E27FC236}">
                <a16:creationId xmlns:a16="http://schemas.microsoft.com/office/drawing/2014/main" id="{572936A5-29BB-4303-AA5C-9F9ECC5B8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KS structure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67FDB00-CDF1-4FDB-940D-E25033C6E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11" y="1268761"/>
            <a:ext cx="5771892" cy="518457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3" name="Rectangle 9">
            <a:extLst>
              <a:ext uri="{FF2B5EF4-FFF2-40B4-BE49-F238E27FC236}">
                <a16:creationId xmlns:a16="http://schemas.microsoft.com/office/drawing/2014/main" id="{5BF91965-2B1D-4008-9D25-11CA9573F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4259262" cy="1143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cs-CZ" sz="4000"/>
              <a:t>Regulators area</a:t>
            </a:r>
          </a:p>
        </p:txBody>
      </p:sp>
      <p:sp>
        <p:nvSpPr>
          <p:cNvPr id="210954" name="Rectangle 10">
            <a:extLst>
              <a:ext uri="{FF2B5EF4-FFF2-40B4-BE49-F238E27FC236}">
                <a16:creationId xmlns:a16="http://schemas.microsoft.com/office/drawing/2014/main" id="{46EE413D-6991-4755-89A3-57309419F0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640513" cy="453072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/>
              <a:t>differentiation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/>
              <a:t>indicative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 err="1"/>
              <a:t>equilibrium</a:t>
            </a:r>
            <a:r>
              <a:rPr lang="cs-CZ" dirty="0"/>
              <a:t>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/>
              <a:t>reactionary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/>
              <a:t>rhythmic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endParaRPr lang="cs-CZ" dirty="0"/>
          </a:p>
          <a:p>
            <a:pPr marL="0" indent="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algn="l" rtl="0" eaLnBrk="1" hangingPunct="1">
              <a:lnSpc>
                <a:spcPct val="90000"/>
              </a:lnSpc>
              <a:defRPr/>
            </a:pPr>
            <a:endParaRPr lang="cs-CZ" dirty="0"/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cs-CZ" dirty="0"/>
              <a:t>other skills (</a:t>
            </a:r>
            <a:r>
              <a:rPr lang="cs-CZ" dirty="0" err="1"/>
              <a:t>docility</a:t>
            </a:r>
            <a:r>
              <a:rPr lang="cs-CZ" dirty="0"/>
              <a:t>, anticipation…)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92676B4-4ACB-4691-AAD1-952D96922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6672"/>
            <a:ext cx="4464496" cy="40102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>
            <a:extLst>
              <a:ext uri="{FF2B5EF4-FFF2-40B4-BE49-F238E27FC236}">
                <a16:creationId xmlns:a16="http://schemas.microsoft.com/office/drawing/2014/main" id="{C859D037-9F6E-48E5-8D06-BDE559871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3600" dirty="0" err="1"/>
              <a:t>Regulated</a:t>
            </a:r>
            <a:r>
              <a:rPr lang="cs-CZ" sz="3600" dirty="0"/>
              <a:t> </a:t>
            </a:r>
            <a:r>
              <a:rPr lang="cs-CZ" sz="3600" dirty="0" err="1"/>
              <a:t>system</a:t>
            </a:r>
            <a:r>
              <a:rPr lang="cs-CZ" sz="3600" dirty="0"/>
              <a:t> area (</a:t>
            </a:r>
            <a:r>
              <a:rPr lang="cs-CZ" sz="3600" dirty="0" err="1"/>
              <a:t>locomotor</a:t>
            </a:r>
            <a:r>
              <a:rPr lang="cs-CZ" sz="3600" dirty="0"/>
              <a:t> </a:t>
            </a:r>
            <a:r>
              <a:rPr lang="cs-CZ" sz="3600" dirty="0" err="1"/>
              <a:t>system</a:t>
            </a:r>
            <a:r>
              <a:rPr lang="cs-CZ" sz="3600" dirty="0"/>
              <a:t>)</a:t>
            </a:r>
          </a:p>
        </p:txBody>
      </p:sp>
      <p:sp>
        <p:nvSpPr>
          <p:cNvPr id="215044" name="Rectangle 4">
            <a:extLst>
              <a:ext uri="{FF2B5EF4-FFF2-40B4-BE49-F238E27FC236}">
                <a16:creationId xmlns:a16="http://schemas.microsoft.com/office/drawing/2014/main" id="{DB629686-2FF3-464A-8B97-9457D39B68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2800" dirty="0"/>
              <a:t>force assumptions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algn="l" rtl="0" eaLnBrk="1" hangingPunct="1">
              <a:defRPr/>
            </a:pPr>
            <a:r>
              <a:rPr lang="cs-CZ" sz="2800" dirty="0"/>
              <a:t>joint mobility</a:t>
            </a:r>
          </a:p>
          <a:p>
            <a:pPr algn="l" rtl="0" eaLnBrk="1" hangingPunct="1">
              <a:defRPr/>
            </a:pPr>
            <a:endParaRPr lang="cs-CZ" sz="2800" dirty="0"/>
          </a:p>
          <a:p>
            <a:pPr algn="l" rtl="0" eaLnBrk="1" hangingPunct="1">
              <a:defRPr/>
            </a:pPr>
            <a:r>
              <a:rPr lang="cs-CZ" sz="2800" dirty="0"/>
              <a:t>flexibility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algn="l" rtl="0" eaLnBrk="1" hangingPunct="1">
              <a:defRPr/>
            </a:pPr>
            <a:r>
              <a:rPr lang="cs-CZ" sz="2800" dirty="0"/>
              <a:t>optimal activity of the reflex system </a:t>
            </a:r>
          </a:p>
          <a:p>
            <a:pPr algn="l" rtl="0" eaLnBrk="1" hangingPunct="1">
              <a:defRPr/>
            </a:pPr>
            <a:endParaRPr lang="cs-CZ" sz="2800" dirty="0"/>
          </a:p>
          <a:p>
            <a:pPr algn="l" rtl="0" eaLnBrk="1" hangingPunct="1">
              <a:defRPr/>
            </a:pPr>
            <a:endParaRPr lang="cs-CZ" sz="2800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9289C54-F240-4E5D-8372-302D50453D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219730" cy="379035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>
            <a:extLst>
              <a:ext uri="{FF2B5EF4-FFF2-40B4-BE49-F238E27FC236}">
                <a16:creationId xmlns:a16="http://schemas.microsoft.com/office/drawing/2014/main" id="{A400CD05-268C-42BE-860F-2C5FB2E92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3600"/>
              <a:t>Regulated movement area</a:t>
            </a:r>
          </a:p>
        </p:txBody>
      </p:sp>
      <p:sp>
        <p:nvSpPr>
          <p:cNvPr id="218116" name="Rectangle 4">
            <a:extLst>
              <a:ext uri="{FF2B5EF4-FFF2-40B4-BE49-F238E27FC236}">
                <a16:creationId xmlns:a16="http://schemas.microsoft.com/office/drawing/2014/main" id="{6AE41AC9-30D0-4D15-BE6E-BE093DF30C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sz="2800" dirty="0"/>
              <a:t>ability to associate</a:t>
            </a:r>
          </a:p>
          <a:p>
            <a:pPr algn="l" rtl="0" eaLnBrk="1" hangingPunct="1">
              <a:defRPr/>
            </a:pPr>
            <a:r>
              <a:rPr lang="cs-CZ" sz="2800" dirty="0"/>
              <a:t>ability to rebuild</a:t>
            </a:r>
          </a:p>
          <a:p>
            <a:pPr algn="l" rtl="0" eaLnBrk="1" hangingPunct="1">
              <a:defRPr/>
            </a:pPr>
            <a:r>
              <a:rPr lang="cs-CZ" sz="2800" dirty="0"/>
              <a:t>ability to solve the time structure of movement (</a:t>
            </a:r>
            <a:r>
              <a:rPr lang="cs-CZ" sz="2800" dirty="0" err="1"/>
              <a:t>timing</a:t>
            </a:r>
            <a:r>
              <a:rPr lang="cs-CZ" sz="2800" dirty="0"/>
              <a:t>)</a:t>
            </a:r>
          </a:p>
          <a:p>
            <a:pPr algn="l" rtl="0" eaLnBrk="1" hangingPunct="1">
              <a:defRPr/>
            </a:pPr>
            <a:endParaRPr lang="cs-CZ" sz="2800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3D90D7B-D936-4AA7-A68B-BD8C3F8D83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850" y="1844823"/>
            <a:ext cx="4330614" cy="388995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>
            <a:extLst>
              <a:ext uri="{FF2B5EF4-FFF2-40B4-BE49-F238E27FC236}">
                <a16:creationId xmlns:a16="http://schemas.microsoft.com/office/drawing/2014/main" id="{0D73A296-9A63-4ED0-B81E-101A12775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Biological basis of KS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481A5CD-B44C-4606-8ADB-7B8CD04C3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26" y="1268760"/>
            <a:ext cx="8519053" cy="531142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521561C-9253-4B18-B393-0233AD423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cs-CZ" dirty="0"/>
              <a:t>Biological basis of KS</a:t>
            </a:r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ECBA57CF-8F97-4E0A-89D2-7742A0B72A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4319588" cy="4402137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/>
              <a:t>Analyzers </a:t>
            </a:r>
            <a:r>
              <a:rPr lang="cs-CZ" sz="2800" b="1" dirty="0" err="1"/>
              <a:t>Type I</a:t>
            </a:r>
            <a:r>
              <a:rPr lang="cs-CZ" sz="2800" b="1" dirty="0"/>
              <a:t>:</a:t>
            </a:r>
          </a:p>
          <a:p>
            <a:pPr algn="l" rtl="0" eaLnBrk="1" hangingPunct="1">
              <a:defRPr/>
            </a:pPr>
            <a:r>
              <a:rPr lang="cs-CZ" sz="2800" dirty="0"/>
              <a:t>(a) visual</a:t>
            </a:r>
          </a:p>
          <a:p>
            <a:pPr algn="l" rtl="0" eaLnBrk="1" hangingPunct="1">
              <a:defRPr/>
            </a:pPr>
            <a:r>
              <a:rPr lang="cs-CZ" sz="2800" dirty="0"/>
              <a:t>b) auditory</a:t>
            </a:r>
          </a:p>
          <a:p>
            <a:pPr algn="l" rtl="0" eaLnBrk="1" hangingPunct="1">
              <a:defRPr/>
            </a:pPr>
            <a:r>
              <a:rPr lang="cs-CZ" sz="2800" dirty="0"/>
              <a:t>c) vestibular</a:t>
            </a:r>
          </a:p>
          <a:p>
            <a:pPr algn="l" rtl="0" eaLnBrk="1" hangingPunct="1">
              <a:defRPr/>
            </a:pPr>
            <a:r>
              <a:rPr lang="cs-CZ" sz="2800" dirty="0"/>
              <a:t>d) kinesthetic</a:t>
            </a:r>
          </a:p>
          <a:p>
            <a:pPr algn="l" rtl="0" eaLnBrk="1" hangingPunct="1">
              <a:defRPr/>
            </a:pPr>
            <a:r>
              <a:rPr lang="cs-CZ" sz="2800" dirty="0"/>
              <a:t>E) </a:t>
            </a:r>
            <a:r>
              <a:rPr lang="cs-CZ" sz="2800" dirty="0" err="1"/>
              <a:t>somatosensory</a:t>
            </a:r>
            <a:endParaRPr lang="cs-CZ" sz="2800" dirty="0"/>
          </a:p>
          <a:p>
            <a:pPr algn="l" rtl="0" eaLnBrk="1" hangingPunct="1">
              <a:defRPr/>
            </a:pPr>
            <a:r>
              <a:rPr lang="cs-CZ" sz="2800" dirty="0"/>
              <a:t>f) time</a:t>
            </a:r>
          </a:p>
          <a:p>
            <a:pPr algn="ctr" rtl="0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</p:txBody>
      </p:sp>
      <p:sp>
        <p:nvSpPr>
          <p:cNvPr id="63497" name="Rectangle 9">
            <a:extLst>
              <a:ext uri="{FF2B5EF4-FFF2-40B4-BE49-F238E27FC236}">
                <a16:creationId xmlns:a16="http://schemas.microsoft.com/office/drawing/2014/main" id="{804027AB-A540-4A12-A225-1A4B91A72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916113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cs-CZ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3499" name="Rectangle 11">
            <a:extLst>
              <a:ext uri="{FF2B5EF4-FFF2-40B4-BE49-F238E27FC236}">
                <a16:creationId xmlns:a16="http://schemas.microsoft.com/office/drawing/2014/main" id="{2F1D679E-B78B-43B9-8566-E7DA2352F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1484313"/>
            <a:ext cx="4321175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Analyzers </a:t>
            </a: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Type II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muscle spindles </a:t>
            </a:r>
          </a:p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b) Golgi bodies </a:t>
            </a:r>
          </a:p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c) Ruffini bodies</a:t>
            </a:r>
          </a:p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d) </a:t>
            </a:r>
            <a:r>
              <a:rPr lang="cs-CZ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Paccini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bodies</a:t>
            </a:r>
          </a:p>
          <a:p>
            <a:pPr marL="342900" indent="-342900" algn="l" rtl="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e) joint receptors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FE79690-68A4-4EBE-ABC9-36D239C4F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77200" cy="63341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cs-CZ" dirty="0"/>
              <a:t>KS diagnostics</a:t>
            </a:r>
            <a:br>
              <a:rPr lang="cs-CZ" dirty="0"/>
            </a:br>
            <a:r>
              <a:rPr lang="cs-CZ" sz="2400" dirty="0"/>
              <a:t>laboratory X field 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792DBF7-0011-48F2-9553-982219D89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800" dirty="0"/>
              <a:t>individual components </a:t>
            </a:r>
            <a:r>
              <a:rPr lang="cs-CZ" sz="2400" dirty="0"/>
              <a:t>(</a:t>
            </a:r>
            <a:r>
              <a:rPr lang="cs-CZ" sz="2400" dirty="0" err="1"/>
              <a:t>differential</a:t>
            </a:r>
            <a:r>
              <a:rPr lang="cs-CZ" sz="2400" dirty="0"/>
              <a:t>, </a:t>
            </a:r>
            <a:r>
              <a:rPr lang="cs-CZ" sz="2400" dirty="0" err="1"/>
              <a:t>equilibrium</a:t>
            </a:r>
            <a:r>
              <a:rPr lang="cs-CZ" sz="2400" dirty="0"/>
              <a:t>, rhythmic, orientational)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endParaRPr lang="cs-CZ" sz="2800" dirty="0"/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800" dirty="0"/>
              <a:t>overall KS testing: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1) complexity of movement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2) accuracy of movement 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3) speed of completion of the assigned movement task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4) docility (</a:t>
            </a:r>
            <a:r>
              <a:rPr lang="cs-CZ" dirty="0" err="1"/>
              <a:t>docility</a:t>
            </a:r>
            <a:r>
              <a:rPr lang="cs-CZ" dirty="0"/>
              <a:t>)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5) retention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36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729</Words>
  <Application>Microsoft Office PowerPoint</Application>
  <PresentationFormat>Předvádění na obrazovce (4:3)</PresentationFormat>
  <Paragraphs>152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Verdana</vt:lpstr>
      <vt:lpstr>Wingdings</vt:lpstr>
      <vt:lpstr>Beam</vt:lpstr>
      <vt:lpstr>Coordination skills </vt:lpstr>
      <vt:lpstr>Taxonomy of motor abilites</vt:lpstr>
      <vt:lpstr>KS structure</vt:lpstr>
      <vt:lpstr>Regulators area</vt:lpstr>
      <vt:lpstr>Regulated system area (locomotor system)</vt:lpstr>
      <vt:lpstr>Regulated movement area</vt:lpstr>
      <vt:lpstr>Biological basis of KS</vt:lpstr>
      <vt:lpstr>Biological basis of KS</vt:lpstr>
      <vt:lpstr>KS diagnostics laboratory X field  </vt:lpstr>
      <vt:lpstr>Overview of basic motor tests:</vt:lpstr>
      <vt:lpstr>General principles of KS development</vt:lpstr>
      <vt:lpstr>Development methods</vt:lpstr>
      <vt:lpstr>Flexibility </vt:lpstr>
      <vt:lpstr>The importance of flexibility</vt:lpstr>
      <vt:lpstr>Biological prerequisites</vt:lpstr>
      <vt:lpstr>Flexibility development methods</vt:lpstr>
      <vt:lpstr>Principles for stretching by active static exercise</vt:lpstr>
      <vt:lpstr>Diagnostics</vt:lpstr>
      <vt:lpstr>Research links ....</vt:lpstr>
    </vt:vector>
  </TitlesOfParts>
  <Company>Univerzita J. E. Purkyně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ZPRÁVA O ŘEŠENÍ PROJEKTU FRVŠ č. 2654/2003  Modernizace a rozšíření laboratoře funkční diagnostiky</dc:title>
  <dc:creator>CEBISOVA</dc:creator>
  <cp:lastModifiedBy>John Nested</cp:lastModifiedBy>
  <cp:revision>50</cp:revision>
  <dcterms:created xsi:type="dcterms:W3CDTF">2004-02-06T12:25:03Z</dcterms:created>
  <dcterms:modified xsi:type="dcterms:W3CDTF">2021-12-06T21:40:25Z</dcterms:modified>
</cp:coreProperties>
</file>