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80" r:id="rId2"/>
    <p:sldId id="281" r:id="rId3"/>
    <p:sldId id="291" r:id="rId4"/>
    <p:sldId id="282" r:id="rId5"/>
    <p:sldId id="292" r:id="rId6"/>
    <p:sldId id="293" r:id="rId7"/>
    <p:sldId id="294" r:id="rId8"/>
    <p:sldId id="284" r:id="rId9"/>
    <p:sldId id="285" r:id="rId10"/>
    <p:sldId id="287" r:id="rId11"/>
    <p:sldId id="296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29" autoAdjust="0"/>
  </p:normalViewPr>
  <p:slideViewPr>
    <p:cSldViewPr>
      <p:cViewPr varScale="1">
        <p:scale>
          <a:sx n="120" d="100"/>
          <a:sy n="120" d="100"/>
        </p:scale>
        <p:origin x="13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14AE107-927E-4EF3-8DC3-0811970092F9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2B995DF-A654-4B15-A621-8D6613910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3AEA8DB0-911C-48F6-A32B-081B62BDA4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FBE1937E-F9EC-43BF-9DA9-77443AEFC1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366807E-DC4E-4E4D-A20F-6AED996591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2EA0148-1909-4734-ADF2-E3A2709AE8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4993038-10D2-4719-AAF1-4A8ED0680B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C58BDFD8-98C3-46DB-B113-4096A633A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1A5DC6F-364D-4621-879F-9D77EAAF675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5EB6FAF-AFB5-499A-AAA1-F6F224DC83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659B51D0-A59E-44EE-8B18-11223E67E85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4D728BB-3398-4291-B6CF-3B534663F6B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72BF18D-145F-429E-9D4F-F61C3995B6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DAB7A615-C106-484D-9E66-521A0EA8A7D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362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362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0B05B190-1C84-45C4-8E6E-638BB463E5B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F9471264-9F6E-472C-A1FE-46CB09EA2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3A7C1E13-7865-488A-9A25-A2D2D64D1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E61DD-BFDB-471A-AFC1-15D1BC6E96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07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5BF3683-CE84-4312-8FBB-9B49A3049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08706E5-5B59-4730-A6F1-FEC0AD3E3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D53CC82-6525-4BFA-8598-C95E19F30A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1B2F-5D54-45C6-9D21-B46F69FBF8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648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4EB5AF8-0EF0-49E3-A1CC-BAEDBE799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24C5107-0820-4FF1-B922-D62D99F72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BF3C122-68FE-4F00-97B7-AB66459FF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0BA71-A924-417A-8354-E27AB8DA6E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640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04A070A-4D72-47EA-B1B4-3F77C5532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E778948-ECA9-4000-BA39-A2C7F842D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33D351B-DFB4-4954-AAC1-BBD435FE2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4F27F-8F50-4C06-88AB-5A6D3B0198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53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8D09FA5-82EA-44E1-BBC8-6090872AC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440CE16-919C-407E-8449-69DFF3246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7FABCD2-CE97-48C5-9547-5F3AE49B5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AC23B-16F1-4A3E-848D-6FB8223D8D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59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2873CAC-A351-41B5-AEEA-272FB9E92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3DCB173-88B7-4CAB-9788-21C05A65A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7D97323-6C84-46AE-8665-04004679C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534DE-5190-44C7-87F6-8740E558B2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802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EE102FE-59A4-4335-B5D1-975C6557E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2223944-32C5-41FB-BDE1-4975A559E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82063C9-190E-480D-B255-5E778E448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6C803-A295-4D94-912B-489231CA21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394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C4EA6F5-70BB-4D37-AEC2-6CFE19127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E078A85-30E5-4073-A2DE-227E2ABA9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20A431D-9B21-4C0B-B845-22AFD9988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4C6FE-9561-411B-AD35-D00C12B08E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136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3362584-1EC8-4CF0-A7A5-81971F1E5E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36D4DCB1-D296-41A0-B9A2-566E11686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ACA93B6E-2C65-4179-B9AB-F72E780AB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4EF2A-AF4B-45D4-AE72-0D8491B47E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82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CA363347-04DF-4BA7-AE65-6107F92F8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E2AB0C2-5526-4CCB-AB08-19797EC24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04A830C-9860-4509-9DB2-0FE648258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F4049-DC00-4A16-8633-EDA0BC2796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16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5B088644-7ECD-4EE6-B7C6-E495CC14F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2633C80A-CC06-422A-A97A-F58ECF860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4DE8F26-5166-4240-970E-6E70735EF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3ECDC-89EA-4EF3-8D78-5FCC8E8854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443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649929D-10C6-46B6-AE5B-B6EF162465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C3B01B2-3F5E-49DD-90B0-CF6C8E83C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0E383B8-7E35-4B4B-AADA-3323CCA87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33B26-4D4F-4A70-851C-2F867FE24F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628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33739D2-3F05-49E7-A55E-64FA5C30B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C2FF3D4-4F1D-4A8A-B3CF-F8788CCC7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B8517C2-70D7-454B-B514-4A4C77989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C1DF0-864E-4D0F-A61B-59DC81F7B2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3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2C79AC3-5B9F-46A6-9729-5C65F7FA253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E8D0A0BD-647E-4B99-BC00-30A162C3C8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CC117751-54EC-4A05-903F-C7A5B70694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251401AB-75B5-49F2-B4BA-DA6955AED24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8B633CE7-ACD1-49DE-82D5-B693F35C570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2CB83E2A-71AA-44A7-9DAC-2E008F28ECF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FCAA4AF6-58EB-41C0-861E-F277E8054AA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F5C6723C-9998-4BE6-A60A-8850532A91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D1E4B9CA-74A4-4195-B01B-A158535A52C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79" name="Freeform 11">
                <a:extLst>
                  <a:ext uri="{FF2B5EF4-FFF2-40B4-BE49-F238E27FC236}">
                    <a16:creationId xmlns:a16="http://schemas.microsoft.com/office/drawing/2014/main" id="{F281FCE8-AD1C-469A-80C9-B523482456A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2D417A67-0AFF-44C0-9E25-A0C1D1320B7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174AFA12-C359-4B32-B5E9-6FFE1A3F338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82" name="Freeform 14">
                <a:extLst>
                  <a:ext uri="{FF2B5EF4-FFF2-40B4-BE49-F238E27FC236}">
                    <a16:creationId xmlns:a16="http://schemas.microsoft.com/office/drawing/2014/main" id="{02044CC8-F235-4F4C-A5F8-72854848DC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35183" name="Rectangle 15">
            <a:extLst>
              <a:ext uri="{FF2B5EF4-FFF2-40B4-BE49-F238E27FC236}">
                <a16:creationId xmlns:a16="http://schemas.microsoft.com/office/drawing/2014/main" id="{84B347BD-4C7B-4DCE-B4F6-27A6D7DA6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35184" name="Rectangle 16">
            <a:extLst>
              <a:ext uri="{FF2B5EF4-FFF2-40B4-BE49-F238E27FC236}">
                <a16:creationId xmlns:a16="http://schemas.microsoft.com/office/drawing/2014/main" id="{626AD083-06E3-4BA9-A982-03FEACF2D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35185" name="Rectangle 17">
            <a:extLst>
              <a:ext uri="{FF2B5EF4-FFF2-40B4-BE49-F238E27FC236}">
                <a16:creationId xmlns:a16="http://schemas.microsoft.com/office/drawing/2014/main" id="{348CADC2-7F62-419C-838C-431F05757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5186" name="Rectangle 18">
            <a:extLst>
              <a:ext uri="{FF2B5EF4-FFF2-40B4-BE49-F238E27FC236}">
                <a16:creationId xmlns:a16="http://schemas.microsoft.com/office/drawing/2014/main" id="{AC9C4C9E-98EC-4611-B4DE-6FF7C42C12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5187" name="Rectangle 19">
            <a:extLst>
              <a:ext uri="{FF2B5EF4-FFF2-40B4-BE49-F238E27FC236}">
                <a16:creationId xmlns:a16="http://schemas.microsoft.com/office/drawing/2014/main" id="{B5E849AC-28CE-4153-9FA7-781FC9A019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79E083-2A1D-4D4A-B956-DCE14400BEC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ved=0CAcQjRw&amp;url=http%3A%2F%2Fwww.thestar.com%2Fsports%2Folympics%2F2011%2F12%2F01%2Ftoronto_crosscountry_skiing_ace_reaching_new_heights.html&amp;ei=X6csVYmHO4raauXEgOgF&amp;bvm=bv.90790515,d.d2s&amp;psig=AFQjCNFt4U6Gt2mdS2m83R6kpnYT-NoK6Q&amp;ust=14290761748272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0CAcQjRw&amp;url=http%3A%2F%2Fwww.lnservis.cz%2Fweb%2F%3FPRO_OKNA%3AOKENN%25C3%258D_KLIKY&amp;ei=2qYsVcK7IJDPaN3pgOgH&amp;psig=AFQjCNHVX2skgrlPuQgidXeieYoyxWzIqQ&amp;ust=1429075707148348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33D54C2-5E26-462D-A406-21ADAD2DC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cs-CZ" dirty="0" err="1"/>
              <a:t>Endurance</a:t>
            </a:r>
            <a:r>
              <a:rPr lang="cs-CZ" altLang="cs-CZ" dirty="0"/>
              <a:t> </a:t>
            </a:r>
            <a:r>
              <a:rPr lang="cs-CZ" altLang="cs-CZ" dirty="0" err="1"/>
              <a:t>abilities</a:t>
            </a:r>
            <a:r>
              <a:rPr lang="cs-CZ" altLang="cs-CZ" dirty="0"/>
              <a:t> (EA)</a:t>
            </a:r>
            <a:br>
              <a:rPr lang="cs-CZ" altLang="cs-CZ"/>
            </a:br>
            <a:r>
              <a:rPr lang="cs-CZ" altLang="cs-CZ" sz="2000"/>
              <a:t>(Ausdauerf</a:t>
            </a:r>
            <a:r>
              <a:rPr lang="en-US" altLang="cs-CZ" sz="2000" dirty="0">
                <a:cs typeface="Tahoma" pitchFamily="34" charset="0"/>
              </a:rPr>
              <a:t>and</a:t>
            </a:r>
            <a:r>
              <a:rPr lang="cs-CZ" altLang="cs-CZ" sz="2000" dirty="0" err="1"/>
              <a:t>higkeit</a:t>
            </a:r>
            <a:r>
              <a:rPr lang="cs-CZ" altLang="cs-CZ" sz="2000" dirty="0"/>
              <a:t>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7671B90-5DE1-47E2-AC7B-AAE6B0907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defRPr/>
            </a:pP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ability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perform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repetitive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activity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submaximal</a:t>
            </a:r>
            <a:r>
              <a:rPr lang="cs-CZ" altLang="cs-CZ" sz="2000" dirty="0"/>
              <a:t>, medium and </a:t>
            </a:r>
            <a:r>
              <a:rPr lang="cs-CZ" altLang="cs-CZ" sz="2000" dirty="0" err="1"/>
              <a:t>mild</a:t>
            </a:r>
            <a:r>
              <a:rPr lang="cs-CZ" altLang="cs-CZ" sz="2000" dirty="0"/>
              <a:t> intensity </a:t>
            </a:r>
            <a:r>
              <a:rPr lang="cs-CZ" altLang="cs-CZ" sz="2000" dirty="0" err="1"/>
              <a:t>without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reducing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its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effectiveness</a:t>
            </a:r>
            <a:r>
              <a:rPr lang="cs-CZ" altLang="cs-CZ" sz="2000" dirty="0"/>
              <a:t>. (</a:t>
            </a:r>
            <a:r>
              <a:rPr lang="cs-CZ" altLang="cs-CZ" sz="2000" dirty="0" err="1"/>
              <a:t>ČelikoEAký</a:t>
            </a:r>
            <a:r>
              <a:rPr lang="cs-CZ" altLang="cs-CZ" sz="2000" dirty="0"/>
              <a:t>, 1990)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marL="609600" indent="-609600" algn="l" rtl="0" eaLnBrk="1" hangingPunct="1">
              <a:defRPr/>
            </a:pPr>
            <a:r>
              <a:rPr lang="cs-CZ" altLang="cs-CZ" sz="2000" dirty="0" err="1"/>
              <a:t>Ability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resist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fatigue</a:t>
            </a:r>
            <a:r>
              <a:rPr lang="cs-CZ" altLang="cs-CZ" sz="2000" dirty="0"/>
              <a:t> (Dovalil, 1991)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marL="609600" indent="-609600" algn="l" rtl="0" eaLnBrk="1" hangingPunct="1">
              <a:defRPr/>
            </a:pP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complex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assumptions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perform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activity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required</a:t>
            </a:r>
            <a:r>
              <a:rPr lang="cs-CZ" altLang="cs-CZ" sz="2000" dirty="0"/>
              <a:t> intensity as long as </a:t>
            </a:r>
            <a:r>
              <a:rPr lang="cs-CZ" altLang="cs-CZ" sz="2000" dirty="0" err="1"/>
              <a:t>possible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or</a:t>
            </a:r>
            <a:r>
              <a:rPr lang="cs-CZ" altLang="cs-CZ" sz="2000" dirty="0"/>
              <a:t> as </a:t>
            </a:r>
            <a:r>
              <a:rPr lang="cs-CZ" altLang="cs-CZ" sz="2000" dirty="0" err="1"/>
              <a:t>high</a:t>
            </a:r>
            <a:r>
              <a:rPr lang="cs-CZ" altLang="cs-CZ" sz="2000" dirty="0"/>
              <a:t> as </a:t>
            </a:r>
            <a:r>
              <a:rPr lang="cs-CZ" altLang="cs-CZ" sz="2000" dirty="0" err="1"/>
              <a:t>possible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allotted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time</a:t>
            </a:r>
            <a:r>
              <a:rPr lang="cs-CZ" altLang="cs-CZ" sz="2000" dirty="0"/>
              <a:t>. (Dovalil, 2002)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DFF9800-798B-41EC-8A8A-5F8448843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altLang="cs-CZ" sz="3200" dirty="0"/>
              <a:t>EA </a:t>
            </a:r>
            <a:r>
              <a:rPr lang="cs-CZ" altLang="cs-CZ" sz="3200" dirty="0" err="1"/>
              <a:t>development</a:t>
            </a:r>
            <a:r>
              <a:rPr lang="cs-CZ" altLang="cs-CZ" sz="3200" dirty="0"/>
              <a:t> </a:t>
            </a:r>
            <a:r>
              <a:rPr lang="cs-CZ" altLang="cs-CZ" sz="3200" dirty="0" err="1"/>
              <a:t>methods</a:t>
            </a:r>
            <a:endParaRPr lang="cs-CZ" altLang="cs-CZ" sz="3200" dirty="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B7CD789-4641-4192-A45A-FA9C4B5E5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1. Methods of continuous loading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- continuous method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- alternating method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- fartlek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- control method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2. Methods of intermittent loading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- Extensive interval methods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- Intensive interval method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>
            <a:extLst>
              <a:ext uri="{FF2B5EF4-FFF2-40B4-BE49-F238E27FC236}">
                <a16:creationId xmlns:a16="http://schemas.microsoft.com/office/drawing/2014/main" id="{0D1B06A1-FA38-46EC-AD59-40D110508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35710"/>
            <a:ext cx="49418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>
            <a:extLst>
              <a:ext uri="{FF2B5EF4-FFF2-40B4-BE49-F238E27FC236}">
                <a16:creationId xmlns:a16="http://schemas.microsoft.com/office/drawing/2014/main" id="{53122D38-A69B-4298-8426-788537ED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-7207" r="-1698" b="32205"/>
          <a:stretch>
            <a:fillRect/>
          </a:stretch>
        </p:blipFill>
        <p:spPr bwMode="auto">
          <a:xfrm>
            <a:off x="4360924" y="-370947"/>
            <a:ext cx="57848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http://www.pf.ujep.cz/files/ktv/RPS_net/RPS%20-FRVS%202005/Obr%2014_6.JPG">
            <a:extLst>
              <a:ext uri="{FF2B5EF4-FFF2-40B4-BE49-F238E27FC236}">
                <a16:creationId xmlns:a16="http://schemas.microsoft.com/office/drawing/2014/main" id="{50457810-3728-479E-8B23-8A449D98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3477" r="-3630" b="-13477"/>
          <a:stretch>
            <a:fillRect/>
          </a:stretch>
        </p:blipFill>
        <p:spPr bwMode="auto">
          <a:xfrm>
            <a:off x="4572000" y="4652963"/>
            <a:ext cx="495935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://www.pf.ujep.cz/files/ktv/RPS_net/RPS%20-FRVS%202005/Obr%2014_8.JPG">
            <a:extLst>
              <a:ext uri="{FF2B5EF4-FFF2-40B4-BE49-F238E27FC236}">
                <a16:creationId xmlns:a16="http://schemas.microsoft.com/office/drawing/2014/main" id="{24F1F093-8E44-4EB3-9411-4440418A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14" t="14398" r="9514" b="-14398"/>
          <a:stretch>
            <a:fillRect/>
          </a:stretch>
        </p:blipFill>
        <p:spPr bwMode="auto">
          <a:xfrm>
            <a:off x="-342900" y="4667383"/>
            <a:ext cx="491490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>
            <a:extLst>
              <a:ext uri="{FF2B5EF4-FFF2-40B4-BE49-F238E27FC236}">
                <a16:creationId xmlns:a16="http://schemas.microsoft.com/office/drawing/2014/main" id="{65BA0AEF-9469-4B32-8008-A7B19936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4" t="-6146" r="8134" b="33197"/>
          <a:stretch>
            <a:fillRect/>
          </a:stretch>
        </p:blipFill>
        <p:spPr bwMode="auto">
          <a:xfrm>
            <a:off x="-531813" y="-226485"/>
            <a:ext cx="4932363" cy="32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F03998B-02A5-4848-84CC-15FC623D3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608" y="2977091"/>
            <a:ext cx="7848871" cy="3600400"/>
          </a:xfrm>
        </p:spPr>
        <p:txBody>
          <a:bodyPr/>
          <a:lstStyle/>
          <a:p>
            <a:pPr algn="l" rtl="0"/>
            <a:r>
              <a:rPr lang="cs-CZ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Continuous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               </a:t>
            </a:r>
            <a:r>
              <a:rPr lang="cs-CZ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Fartlek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0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 rtl="0"/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0"/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0"/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0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Alternating</a:t>
            </a:r>
          </a:p>
          <a:p>
            <a:pPr algn="ctr" rtl="0"/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0"/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0"/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0"/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0"/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rtl="0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Intensive intervals Extensive intervals</a:t>
            </a:r>
          </a:p>
          <a:p>
            <a:pPr algn="ctr" rtl="0"/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" descr="https://encrypted-tbn2.gstatic.com/images?q=tbn:ANd9GcRPypudxGtHMzxzrPeNozrRYiQM0Gvw4yAERWP0oXH1bggl2O2zGw">
            <a:hlinkClick r:id="rId2"/>
            <a:extLst>
              <a:ext uri="{FF2B5EF4-FFF2-40B4-BE49-F238E27FC236}">
                <a16:creationId xmlns:a16="http://schemas.microsoft.com/office/drawing/2014/main" id="{39D6B360-4950-4675-AE08-681ECB6C9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r="-15665"/>
          <a:stretch>
            <a:fillRect/>
          </a:stretch>
        </p:blipFill>
        <p:spPr bwMode="auto">
          <a:xfrm>
            <a:off x="6064250" y="3281363"/>
            <a:ext cx="3960813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54" name="Rectangle 90">
            <a:extLst>
              <a:ext uri="{FF2B5EF4-FFF2-40B4-BE49-F238E27FC236}">
                <a16:creationId xmlns:a16="http://schemas.microsoft.com/office/drawing/2014/main" id="{E7D529D8-48AF-490C-8718-86B9BC800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cs-CZ" sz="3200" dirty="0"/>
              <a:t>EA - structural aspect</a:t>
            </a:r>
          </a:p>
        </p:txBody>
      </p:sp>
      <p:sp>
        <p:nvSpPr>
          <p:cNvPr id="62555" name="Rectangle 91">
            <a:extLst>
              <a:ext uri="{FF2B5EF4-FFF2-40B4-BE49-F238E27FC236}">
                <a16:creationId xmlns:a16="http://schemas.microsoft.com/office/drawing/2014/main" id="{28CCD0F1-FB04-4154-8C8D-5AFE80F74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713788" cy="1808163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  </a:t>
            </a:r>
            <a:r>
              <a:rPr lang="cs-CZ" altLang="cs-CZ" dirty="0" err="1"/>
              <a:t>local</a:t>
            </a:r>
            <a:r>
              <a:rPr lang="cs-CZ" altLang="cs-CZ" dirty="0"/>
              <a:t> 						</a:t>
            </a:r>
            <a:r>
              <a:rPr lang="cs-CZ" altLang="cs-CZ" dirty="0" err="1"/>
              <a:t>global</a:t>
            </a:r>
            <a:endParaRPr lang="cs-CZ" altLang="cs-CZ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static     </a:t>
            </a:r>
            <a:r>
              <a:rPr lang="cs-CZ" altLang="cs-CZ" dirty="0" err="1"/>
              <a:t>dynamic</a:t>
            </a:r>
            <a:r>
              <a:rPr lang="cs-CZ" altLang="cs-CZ" dirty="0"/>
              <a:t> 		static        </a:t>
            </a:r>
            <a:r>
              <a:rPr lang="cs-CZ" altLang="cs-CZ" dirty="0" err="1"/>
              <a:t>dynamic</a:t>
            </a:r>
            <a:endParaRPr lang="cs-CZ" altLang="cs-CZ" dirty="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  <p:pic>
        <p:nvPicPr>
          <p:cNvPr id="4101" name="Picture 93" descr="Hradní stráž, tradičně atrakce vtipálků a provokatérů. I tentokrát se kolem něj rojili lidi snažící se jej všelijak rozhodit.">
            <a:extLst>
              <a:ext uri="{FF2B5EF4-FFF2-40B4-BE49-F238E27FC236}">
                <a16:creationId xmlns:a16="http://schemas.microsoft.com/office/drawing/2014/main" id="{84924601-1D6C-489A-B8A0-6670D85C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6125"/>
            <a:ext cx="2247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6">
            <a:extLst>
              <a:ext uri="{FF2B5EF4-FFF2-40B4-BE49-F238E27FC236}">
                <a16:creationId xmlns:a16="http://schemas.microsoft.com/office/drawing/2014/main" id="{5E816935-B46B-4F17-823F-4C5CA426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65488"/>
            <a:ext cx="28797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0" descr="https://encrypted-tbn3.gstatic.com/images?q=tbn:ANd9GcRLU_Yh-FmLQDCfgjS1JOlzIH5YdJyxlfhKHbOD7s9XtalyP3R1ag">
            <a:hlinkClick r:id="rId6"/>
            <a:extLst>
              <a:ext uri="{FF2B5EF4-FFF2-40B4-BE49-F238E27FC236}">
                <a16:creationId xmlns:a16="http://schemas.microsoft.com/office/drawing/2014/main" id="{399C0D42-E349-46CA-82CD-323F63BB5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727575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>
            <a:extLst>
              <a:ext uri="{FF2B5EF4-FFF2-40B4-BE49-F238E27FC236}">
                <a16:creationId xmlns:a16="http://schemas.microsoft.com/office/drawing/2014/main" id="{C506F507-DF0C-4392-AEE9-8871BFF68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7543800" cy="46815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altLang="cs-CZ" sz="2400" b="1" dirty="0"/>
              <a:t>speed:</a:t>
            </a:r>
            <a:r>
              <a:rPr lang="cs-CZ" altLang="cs-CZ" sz="2400" dirty="0"/>
              <a:t> up to 20-30 s (ATP - CP system)</a:t>
            </a:r>
          </a:p>
          <a:p>
            <a:pPr algn="l" rtl="0" eaLnBrk="1" hangingPunct="1">
              <a:defRPr/>
            </a:pPr>
            <a:r>
              <a:rPr lang="cs-CZ" altLang="cs-CZ" sz="2400" b="1" dirty="0"/>
              <a:t>short-term:</a:t>
            </a:r>
            <a:r>
              <a:rPr lang="cs-CZ" altLang="cs-CZ" sz="2400" dirty="0"/>
              <a:t> up to 2-3 min (La system)</a:t>
            </a:r>
          </a:p>
          <a:p>
            <a:pPr algn="l" rtl="0" eaLnBrk="1" hangingPunct="1">
              <a:defRPr/>
            </a:pPr>
            <a:r>
              <a:rPr lang="cs-CZ" altLang="cs-CZ" sz="2400" b="1" dirty="0"/>
              <a:t>medium term:	</a:t>
            </a:r>
            <a:r>
              <a:rPr lang="cs-CZ" altLang="cs-CZ" sz="2400" dirty="0"/>
              <a:t> 8– 10 min (O</a:t>
            </a:r>
            <a:r>
              <a:rPr lang="cs-CZ" altLang="cs-CZ" sz="1400" dirty="0"/>
              <a:t>2</a:t>
            </a:r>
            <a:r>
              <a:rPr lang="cs-CZ" altLang="cs-CZ" sz="2400" dirty="0"/>
              <a:t> system)</a:t>
            </a:r>
          </a:p>
          <a:p>
            <a:pPr algn="l" rtl="0" eaLnBrk="1" hangingPunct="1">
              <a:defRPr/>
            </a:pPr>
            <a:r>
              <a:rPr lang="cs-CZ" altLang="cs-CZ" sz="2400" b="1" dirty="0"/>
              <a:t>long-term: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 I </a:t>
            </a:r>
            <a:r>
              <a:rPr lang="cs-CZ" altLang="cs-CZ" sz="2400" dirty="0"/>
              <a:t> 10 - 35 min (glycogen)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 II</a:t>
            </a:r>
            <a:r>
              <a:rPr lang="cs-CZ" altLang="cs-CZ" sz="2400" dirty="0"/>
              <a:t> 35 - 90 min (glycogen + fats)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 III</a:t>
            </a:r>
            <a:r>
              <a:rPr lang="cs-CZ" altLang="cs-CZ" sz="2400" dirty="0"/>
              <a:t> 90 - 6 hours (fats)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 IV</a:t>
            </a:r>
            <a:r>
              <a:rPr lang="cs-CZ" altLang="cs-CZ" sz="2400" dirty="0"/>
              <a:t> over 6 hours (protein)</a:t>
            </a:r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DCA65FDF-8280-4076-B28E-CBE743D5D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cs-CZ" sz="3200" dirty="0"/>
              <a:t>EA </a:t>
            </a:r>
            <a:r>
              <a:rPr lang="cs-CZ" altLang="cs-CZ" sz="3200" dirty="0" err="1"/>
              <a:t>division</a:t>
            </a:r>
            <a:r>
              <a:rPr lang="cs-CZ" altLang="cs-CZ" sz="3200" dirty="0"/>
              <a:t> - </a:t>
            </a:r>
            <a:r>
              <a:rPr lang="cs-CZ" altLang="cs-CZ" sz="3200" dirty="0" err="1"/>
              <a:t>time</a:t>
            </a:r>
            <a:r>
              <a:rPr lang="cs-CZ" altLang="cs-CZ" sz="3200" dirty="0"/>
              <a:t> and </a:t>
            </a:r>
            <a:r>
              <a:rPr lang="cs-CZ" altLang="cs-CZ" sz="3200" dirty="0" err="1"/>
              <a:t>energy</a:t>
            </a:r>
            <a:r>
              <a:rPr lang="cs-CZ" altLang="cs-CZ" sz="3200" dirty="0"/>
              <a:t> </a:t>
            </a:r>
            <a:r>
              <a:rPr lang="cs-CZ" altLang="cs-CZ" sz="3200" dirty="0" err="1"/>
              <a:t>aspect</a:t>
            </a:r>
            <a:endParaRPr lang="cs-CZ" altLang="cs-CZ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BAE7E56-C088-4F74-A823-2168BF01D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cs-CZ" sz="3200" dirty="0"/>
              <a:t>Biological basis </a:t>
            </a:r>
            <a:r>
              <a:rPr lang="cs-CZ" altLang="cs-CZ" sz="3200" dirty="0" err="1"/>
              <a:t>of</a:t>
            </a:r>
            <a:r>
              <a:rPr lang="cs-CZ" altLang="cs-CZ" sz="3200" dirty="0"/>
              <a:t> EA</a:t>
            </a:r>
          </a:p>
        </p:txBody>
      </p:sp>
      <p:sp>
        <p:nvSpPr>
          <p:cNvPr id="63497" name="Rectangle 9">
            <a:extLst>
              <a:ext uri="{FF2B5EF4-FFF2-40B4-BE49-F238E27FC236}">
                <a16:creationId xmlns:a16="http://schemas.microsoft.com/office/drawing/2014/main" id="{BC0FF0AB-57FA-4EA6-B35D-7182AF77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91611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rtl="0">
              <a:buFont typeface="Wingdings" pitchFamily="2" charset="2"/>
              <a:buNone/>
              <a:defRPr/>
            </a:pPr>
            <a:endParaRPr lang="cs-CZ" altLang="cs-CZ"/>
          </a:p>
        </p:txBody>
      </p:sp>
      <p:sp>
        <p:nvSpPr>
          <p:cNvPr id="63501" name="Rectangle 13">
            <a:extLst>
              <a:ext uri="{FF2B5EF4-FFF2-40B4-BE49-F238E27FC236}">
                <a16:creationId xmlns:a16="http://schemas.microsoft.com/office/drawing/2014/main" id="{91388187-E1FC-4DE6-9FDC-A42B3229C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1. Genetic conditioning (muscle fiber ratio)</a:t>
            </a:r>
          </a:p>
          <a:p>
            <a:pPr marL="609600" indent="-609600" algn="ctr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80%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2. </a:t>
            </a:r>
            <a:r>
              <a:rPr lang="cs-CZ" altLang="cs-CZ" sz="2400" dirty="0" err="1"/>
              <a:t>Cardiopulmonary</a:t>
            </a:r>
            <a:r>
              <a:rPr lang="cs-CZ" altLang="cs-CZ" sz="2400" dirty="0"/>
              <a:t> system 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respiratory system (tidal volumes, VE, VO</a:t>
            </a:r>
            <a:r>
              <a:rPr lang="cs-CZ" altLang="cs-CZ" sz="1400" dirty="0"/>
              <a:t>2max</a:t>
            </a:r>
            <a:r>
              <a:rPr lang="cs-CZ" altLang="cs-CZ" sz="2400" dirty="0"/>
              <a:t>)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- circulatory system (min. cardiac volume)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- vascular supply to the muscle 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sz="2400" dirty="0">
                <a:sym typeface="Wingdings" pitchFamily="2" charset="2"/>
              </a:rPr>
              <a:t>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  <p:pic>
        <p:nvPicPr>
          <p:cNvPr id="1026" name="Picture 2" descr="červené krvinky Byl jednou - Zdravotnický deník">
            <a:extLst>
              <a:ext uri="{FF2B5EF4-FFF2-40B4-BE49-F238E27FC236}">
                <a16:creationId xmlns:a16="http://schemas.microsoft.com/office/drawing/2014/main" id="{D5595CEA-C031-43C5-B5F0-7EA816A8C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168808" cy="23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>
            <a:extLst>
              <a:ext uri="{FF2B5EF4-FFF2-40B4-BE49-F238E27FC236}">
                <a16:creationId xmlns:a16="http://schemas.microsoft.com/office/drawing/2014/main" id="{7282D7D5-75CD-4399-805C-4016BDFEB3B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3860800"/>
            <a:ext cx="7543800" cy="2808288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000"/>
              <a:t>Capillaries (C) - supply of muscle and energy. substrates</a:t>
            </a:r>
          </a:p>
          <a:p>
            <a:pPr algn="l" rtl="0" eaLnBrk="1" hangingPunct="1">
              <a:buFontTx/>
              <a:buNone/>
              <a:defRPr/>
            </a:pPr>
            <a:endParaRPr lang="cs-CZ" altLang="cs-CZ" sz="1800"/>
          </a:p>
          <a:p>
            <a:pPr algn="l" rtl="0" eaLnBrk="1" hangingPunct="1">
              <a:buFontTx/>
              <a:buNone/>
              <a:defRPr/>
            </a:pPr>
            <a:r>
              <a:rPr lang="cs-CZ" altLang="cs-CZ" sz="1800"/>
              <a:t>Average number of capillaries per 1000 </a:t>
            </a:r>
            <a:r>
              <a:rPr lang="cs-CZ" altLang="cs-CZ" sz="1800">
                <a:sym typeface="Symbol" pitchFamily="18" charset="2"/>
              </a:rPr>
              <a:t></a:t>
            </a:r>
            <a:r>
              <a:rPr lang="cs-CZ" altLang="cs-CZ" sz="1800"/>
              <a:t>m2 of muscle cross-section</a:t>
            </a:r>
            <a:endParaRPr lang="cs-CZ" altLang="cs-CZ" sz="2800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000"/>
              <a:t>- in an untrained person 0.84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cs-CZ" altLang="cs-CZ" sz="2000"/>
              <a:t>at the average trained 0.94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cs-CZ" altLang="cs-CZ" sz="2000"/>
              <a:t>for endurance trained 1.25.</a:t>
            </a:r>
          </a:p>
          <a:p>
            <a:pPr algn="l" rtl="0" eaLnBrk="1" hangingPunct="1">
              <a:buFontTx/>
              <a:buNone/>
              <a:defRPr/>
            </a:pPr>
            <a:r>
              <a:rPr lang="cs-CZ" altLang="cs-CZ" sz="1800"/>
              <a:t>(Wilmore &amp; Costill, 1988)</a:t>
            </a:r>
            <a:r>
              <a:rPr lang="cs-CZ" altLang="cs-CZ" sz="2800"/>
              <a:t> </a:t>
            </a:r>
          </a:p>
        </p:txBody>
      </p:sp>
      <p:pic>
        <p:nvPicPr>
          <p:cNvPr id="7171" name="Picture 7" descr="kapilary">
            <a:extLst>
              <a:ext uri="{FF2B5EF4-FFF2-40B4-BE49-F238E27FC236}">
                <a16:creationId xmlns:a16="http://schemas.microsoft.com/office/drawing/2014/main" id="{4928ABE2-1B34-465A-8782-99B7EDD38B5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60350"/>
            <a:ext cx="5938838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38" name="Rectangle 30">
            <a:extLst>
              <a:ext uri="{FF2B5EF4-FFF2-40B4-BE49-F238E27FC236}">
                <a16:creationId xmlns:a16="http://schemas.microsoft.com/office/drawing/2014/main" id="{78CD5D5B-F54F-4B71-AB06-A51F23D5D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6032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altLang="cs-CZ" sz="2400"/>
              <a:t>3. energy systems</a:t>
            </a:r>
          </a:p>
        </p:txBody>
      </p:sp>
      <p:sp>
        <p:nvSpPr>
          <p:cNvPr id="145439" name="Rectangle 31">
            <a:extLst>
              <a:ext uri="{FF2B5EF4-FFF2-40B4-BE49-F238E27FC236}">
                <a16:creationId xmlns:a16="http://schemas.microsoft.com/office/drawing/2014/main" id="{E8BAC8B5-B808-4562-8BD3-3E58985551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908050"/>
            <a:ext cx="7543800" cy="116046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cs-CZ" altLang="cs-CZ" sz="1800" dirty="0"/>
              <a:t>1) </a:t>
            </a:r>
            <a:r>
              <a:rPr lang="cs-CZ" altLang="cs-CZ" sz="1800" dirty="0" err="1"/>
              <a:t>Creatine phosphate</a:t>
            </a:r>
            <a:r>
              <a:rPr lang="cs-CZ" altLang="cs-CZ" sz="1800" dirty="0"/>
              <a:t> system (ATP - CP) - stock for 2-20 contractions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cs-CZ" altLang="cs-CZ" sz="1800" dirty="0"/>
              <a:t>2) Anaerobic glycolysis (La - system) - formation of ATP and lactate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cs-CZ" altLang="cs-CZ" sz="1800" dirty="0"/>
              <a:t>3) Aerobic glycolysis (O</a:t>
            </a:r>
            <a:r>
              <a:rPr lang="cs-CZ" altLang="cs-CZ" sz="1400" dirty="0"/>
              <a:t>2</a:t>
            </a:r>
            <a:r>
              <a:rPr lang="cs-CZ" altLang="cs-CZ" sz="1800" dirty="0"/>
              <a:t> system) - formation of ATP, CO2 and H2O</a:t>
            </a:r>
          </a:p>
        </p:txBody>
      </p:sp>
      <p:pic>
        <p:nvPicPr>
          <p:cNvPr id="8196" name="Picture 33" descr="energie">
            <a:extLst>
              <a:ext uri="{FF2B5EF4-FFF2-40B4-BE49-F238E27FC236}">
                <a16:creationId xmlns:a16="http://schemas.microsoft.com/office/drawing/2014/main" id="{F9930804-DA19-4F28-8415-EE6069241A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427288"/>
            <a:ext cx="75438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4B2B6-7258-40F3-B5D6-26AE8C51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583A4EF-2197-4856-AC4D-9DE2B45B330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303338"/>
          </a:xfrm>
        </p:spPr>
        <p:txBody>
          <a:bodyPr/>
          <a:lstStyle/>
          <a:p>
            <a:pPr marL="0" indent="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/>
              <a:t>2. Glycolytic method of energy release (Anaerobic - lactate system, anaerobic glycolysis, non-oxidative phosphorylation):</a:t>
            </a:r>
          </a:p>
          <a:p>
            <a:pPr marL="0" indent="0" algn="ctr" rtl="0"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/>
              <a:t>glucose (glycogen) → 2 LA + </a:t>
            </a:r>
            <a:r>
              <a:rPr lang="cs-CZ" sz="2000" b="1" dirty="0"/>
              <a:t>2 ATP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26B7E2-86DB-475E-8CF2-BF5329148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2988" y="3860800"/>
            <a:ext cx="7543800" cy="1981200"/>
          </a:xfrm>
        </p:spPr>
        <p:txBody>
          <a:bodyPr/>
          <a:lstStyle/>
          <a:p>
            <a:pPr marL="0" indent="0" algn="l" rtl="0"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>
                <a:effectLst/>
              </a:rPr>
              <a:t>3. Aerobic system (Krebs cycle, oxidative "aerobic" "slow" phosphorylation)</a:t>
            </a:r>
          </a:p>
          <a:p>
            <a:pPr algn="ctr" rtl="0" eaLnBrk="1" hangingPunct="1">
              <a:defRPr/>
            </a:pPr>
            <a:r>
              <a:rPr lang="pl-PL" sz="2000" dirty="0">
                <a:effectLst/>
              </a:rPr>
              <a:t>glucose (glycogen) + O2 → CO2 + H2O + </a:t>
            </a:r>
            <a:r>
              <a:rPr lang="pl-PL" sz="2000" b="1" dirty="0">
                <a:effectLst/>
              </a:rPr>
              <a:t>36 ATP</a:t>
            </a:r>
          </a:p>
          <a:p>
            <a:pPr algn="ctr" rtl="0" eaLnBrk="1" hangingPunct="1">
              <a:defRPr/>
            </a:pPr>
            <a:r>
              <a:rPr lang="cs-CZ" sz="2000" dirty="0">
                <a:effectLst/>
              </a:rPr>
              <a:t>unsaturated fatty acids + O2 → CO2 + H2O + </a:t>
            </a:r>
            <a:r>
              <a:rPr lang="cs-CZ" sz="2000" b="1" dirty="0">
                <a:effectLst/>
              </a:rPr>
              <a:t>129 ATP</a:t>
            </a:r>
          </a:p>
          <a:p>
            <a:pPr algn="ctr" rtl="0" eaLnBrk="1" hangingPunct="1">
              <a:defRPr/>
            </a:pPr>
            <a:r>
              <a:rPr lang="pt-BR" sz="2000" dirty="0">
                <a:effectLst/>
              </a:rPr>
              <a:t>pyruvate + O2 → CO2 + H2O + </a:t>
            </a:r>
            <a:r>
              <a:rPr lang="pt-BR" sz="2000" b="1" dirty="0">
                <a:effectLst/>
              </a:rPr>
              <a:t>15 ATP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0A6BAA7-8003-479F-B04F-CC7921AB5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543800" cy="115093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altLang="cs-CZ" sz="3200" dirty="0"/>
              <a:t>EA </a:t>
            </a:r>
            <a:r>
              <a:rPr lang="cs-CZ" altLang="cs-CZ" sz="3200" dirty="0" err="1"/>
              <a:t>diagnostics</a:t>
            </a:r>
            <a:endParaRPr lang="cs-CZ" altLang="cs-CZ" sz="3200" dirty="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1FB4BD5-5658-4493-81B6-F1736E21E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cs-CZ" sz="2800"/>
              <a:t>UNIFITTEST: 12 min run, endurance shuttle run, 2 km walk</a:t>
            </a:r>
          </a:p>
          <a:p>
            <a:pPr algn="l" rtl="0" eaLnBrk="1" hangingPunct="1">
              <a:defRPr/>
            </a:pPr>
            <a:r>
              <a:rPr lang="cs-CZ" altLang="cs-CZ" sz="2800"/>
              <a:t>Holistic motor test (Jacík)</a:t>
            </a:r>
          </a:p>
          <a:p>
            <a:pPr algn="l" rtl="0" eaLnBrk="1" hangingPunct="1">
              <a:defRPr/>
            </a:pPr>
            <a:r>
              <a:rPr lang="cs-CZ" altLang="cs-CZ" sz="2800"/>
              <a:t>Endurance in the squat, in the bend of the seven, in the supine position of the lower leg</a:t>
            </a:r>
          </a:p>
          <a:p>
            <a:pPr algn="l" rtl="0" eaLnBrk="1" hangingPunct="1">
              <a:defRPr/>
            </a:pPr>
            <a:r>
              <a:rPr lang="cs-CZ" altLang="cs-CZ" sz="2800"/>
              <a:t>Shyby, cranks prednožování, leh-sed.</a:t>
            </a:r>
          </a:p>
          <a:p>
            <a:pPr algn="l" rtl="0" eaLnBrk="1" hangingPunct="1">
              <a:defRPr/>
            </a:pPr>
            <a:r>
              <a:rPr lang="cs-CZ" altLang="cs-CZ" sz="2800"/>
              <a:t>Functional stress diagnostics (step tests, spiroergometry)</a:t>
            </a:r>
          </a:p>
          <a:p>
            <a:pPr algn="l" rtl="0" eaLnBrk="1" hangingPunct="1">
              <a:defRPr/>
            </a:pPr>
            <a:endParaRPr lang="cs-CZ" altLang="cs-CZ"/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cs-CZ" altLang="cs-CZ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3D85EAB-8E72-461A-9112-695173DA5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cs-CZ" dirty="0" err="1"/>
              <a:t>Methods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/>
              <a:t>development</a:t>
            </a:r>
            <a:r>
              <a:rPr lang="cs-CZ" altLang="cs-CZ" dirty="0">
                <a:effectLst/>
              </a:rPr>
              <a:t> </a:t>
            </a:r>
            <a:r>
              <a:rPr lang="cs-CZ" altLang="cs-CZ" i="1" dirty="0">
                <a:solidFill>
                  <a:srgbClr val="663300"/>
                </a:solidFill>
                <a:effectLst/>
              </a:rPr>
              <a:t>EA</a:t>
            </a:r>
            <a:endParaRPr lang="cs-CZ" altLang="cs-CZ" dirty="0">
              <a:solidFill>
                <a:srgbClr val="663300"/>
              </a:solidFill>
              <a:effectLst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464BB4E-94D7-45DF-96C0-FCA4BE708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</a:pPr>
            <a:r>
              <a:rPr lang="cs-CZ" altLang="cs-CZ" sz="2800">
                <a:effectLst/>
              </a:rPr>
              <a:t>Activity intensity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cs-CZ" altLang="cs-CZ" sz="2800">
                <a:effectLst/>
              </a:rPr>
              <a:t>Load duration	</a:t>
            </a:r>
            <a:endParaRPr lang="cs-CZ" altLang="cs-CZ" sz="2800">
              <a:solidFill>
                <a:srgbClr val="663300"/>
              </a:solidFill>
              <a:effectLst/>
            </a:endParaRP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cs-CZ" altLang="cs-CZ" sz="2800">
                <a:effectLst/>
              </a:rPr>
              <a:t>Number of repetitions in one series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cs-CZ" altLang="cs-CZ" sz="2800">
                <a:effectLst/>
              </a:rPr>
              <a:t>Length of recovery intervals in the series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cs-CZ" altLang="cs-CZ" sz="2800">
                <a:effectLst/>
              </a:rPr>
              <a:t>Number of series </a:t>
            </a:r>
            <a:r>
              <a:rPr lang="cs-CZ" altLang="cs-CZ" sz="2800" i="1">
                <a:solidFill>
                  <a:srgbClr val="663300"/>
                </a:solidFill>
                <a:effectLst/>
              </a:rPr>
              <a:t>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cs-CZ" altLang="cs-CZ" sz="2800">
                <a:effectLst/>
              </a:rPr>
              <a:t>Duration of recovery intervals between series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cs-CZ" altLang="cs-CZ" sz="2800">
                <a:effectLst/>
              </a:rPr>
              <a:t>The nature of activity in recovery intervals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1737</TotalTime>
  <Words>546</Words>
  <Application>Microsoft Office PowerPoint</Application>
  <PresentationFormat>Předvádění na obrazovce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Symbol</vt:lpstr>
      <vt:lpstr>Tahoma</vt:lpstr>
      <vt:lpstr>Wingdings</vt:lpstr>
      <vt:lpstr>Shimmer</vt:lpstr>
      <vt:lpstr>Endurance abilities (EA) (Ausdauerfandhigkeit)</vt:lpstr>
      <vt:lpstr>EA - structural aspect</vt:lpstr>
      <vt:lpstr>EA division - time and energy aspect</vt:lpstr>
      <vt:lpstr>Biological basis of EA</vt:lpstr>
      <vt:lpstr>Prezentace aplikace PowerPoint</vt:lpstr>
      <vt:lpstr>3. energy systems</vt:lpstr>
      <vt:lpstr>Prezentace aplikace PowerPoint</vt:lpstr>
      <vt:lpstr>EA diagnostics</vt:lpstr>
      <vt:lpstr>Methods development EA</vt:lpstr>
      <vt:lpstr>EA development methods</vt:lpstr>
      <vt:lpstr>Prezentace aplikace PowerPoint</vt:lpstr>
    </vt:vector>
  </TitlesOfParts>
  <Company>Univerzita J. E. Purkyně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ZPRÁVA O ŘEŠENÍ PROJEKTU FRVŠ č. 2654/2003  Modernizace a rozšíření laboratoře funkční diagnostiky</dc:title>
  <dc:creator>CEBISOVA</dc:creator>
  <cp:lastModifiedBy>John Nested</cp:lastModifiedBy>
  <cp:revision>44</cp:revision>
  <dcterms:created xsi:type="dcterms:W3CDTF">2004-02-06T12:25:03Z</dcterms:created>
  <dcterms:modified xsi:type="dcterms:W3CDTF">2021-12-14T11:24:33Z</dcterms:modified>
</cp:coreProperties>
</file>