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72" r:id="rId13"/>
    <p:sldId id="274" r:id="rId14"/>
    <p:sldId id="275" r:id="rId15"/>
    <p:sldId id="276" r:id="rId16"/>
    <p:sldId id="329" r:id="rId17"/>
    <p:sldId id="277" r:id="rId18"/>
    <p:sldId id="330" r:id="rId19"/>
    <p:sldId id="279" r:id="rId20"/>
    <p:sldId id="280" r:id="rId21"/>
    <p:sldId id="281" r:id="rId22"/>
    <p:sldId id="282" r:id="rId23"/>
    <p:sldId id="286" r:id="rId24"/>
    <p:sldId id="288" r:id="rId25"/>
    <p:sldId id="332" r:id="rId26"/>
    <p:sldId id="290" r:id="rId27"/>
    <p:sldId id="307" r:id="rId28"/>
    <p:sldId id="292" r:id="rId29"/>
    <p:sldId id="293" r:id="rId30"/>
    <p:sldId id="295" r:id="rId31"/>
    <p:sldId id="300" r:id="rId32"/>
    <p:sldId id="304" r:id="rId33"/>
    <p:sldId id="305" r:id="rId34"/>
    <p:sldId id="306" r:id="rId35"/>
    <p:sldId id="333" r:id="rId36"/>
    <p:sldId id="309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3" r:id="rId49"/>
    <p:sldId id="324" r:id="rId50"/>
    <p:sldId id="325" r:id="rId51"/>
    <p:sldId id="326" r:id="rId52"/>
    <p:sldId id="327" r:id="rId53"/>
    <p:sldId id="334" r:id="rId5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99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6998-8332-43F6-88C9-CBA00EC5B3AF}" type="datetimeFigureOut">
              <a:rPr lang="cs-CZ" smtClean="0"/>
              <a:t>15.11.2020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D94B-4C68-44AA-A029-D2C6F42B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19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6998-8332-43F6-88C9-CBA00EC5B3AF}" type="datetimeFigureOut">
              <a:rPr lang="cs-CZ" smtClean="0"/>
              <a:t>15.11.2020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D94B-4C68-44AA-A029-D2C6F42B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26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6998-8332-43F6-88C9-CBA00EC5B3AF}" type="datetimeFigureOut">
              <a:rPr lang="cs-CZ" smtClean="0"/>
              <a:t>15.11.2020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D94B-4C68-44AA-A029-D2C6F42B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495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9A158-35D0-474C-8A98-7903A5AA56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138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B6825-862C-402A-B20B-B25195D859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58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6998-8332-43F6-88C9-CBA00EC5B3AF}" type="datetimeFigureOut">
              <a:rPr lang="cs-CZ" smtClean="0"/>
              <a:t>15.11.2020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D94B-4C68-44AA-A029-D2C6F42B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10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6998-8332-43F6-88C9-CBA00EC5B3AF}" type="datetimeFigureOut">
              <a:rPr lang="cs-CZ" smtClean="0"/>
              <a:t>15.11.2020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D94B-4C68-44AA-A029-D2C6F42B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86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6998-8332-43F6-88C9-CBA00EC5B3AF}" type="datetimeFigureOut">
              <a:rPr lang="cs-CZ" smtClean="0"/>
              <a:t>15.11.2020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D94B-4C68-44AA-A029-D2C6F42B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49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6998-8332-43F6-88C9-CBA00EC5B3AF}" type="datetimeFigureOut">
              <a:rPr lang="cs-CZ" smtClean="0"/>
              <a:t>15.11.2020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D94B-4C68-44AA-A029-D2C6F42B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1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6998-8332-43F6-88C9-CBA00EC5B3AF}" type="datetimeFigureOut">
              <a:rPr lang="cs-CZ" smtClean="0"/>
              <a:t>15.11.2020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D94B-4C68-44AA-A029-D2C6F42B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52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6998-8332-43F6-88C9-CBA00EC5B3AF}" type="datetimeFigureOut">
              <a:rPr lang="cs-CZ" smtClean="0"/>
              <a:t>15.11.2020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D94B-4C68-44AA-A029-D2C6F42B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20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6998-8332-43F6-88C9-CBA00EC5B3AF}" type="datetimeFigureOut">
              <a:rPr lang="cs-CZ" smtClean="0"/>
              <a:t>15.11.2020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D94B-4C68-44AA-A029-D2C6F42B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80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6998-8332-43F6-88C9-CBA00EC5B3AF}" type="datetimeFigureOut">
              <a:rPr lang="cs-CZ" smtClean="0"/>
              <a:t>15.11.2020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D94B-4C68-44AA-A029-D2C6F42B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29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96998-8332-43F6-88C9-CBA00EC5B3AF}" type="datetimeFigureOut">
              <a:rPr lang="cs-CZ" smtClean="0"/>
              <a:t>15.11.2020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7D94B-4C68-44AA-A029-D2C6F42B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98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portovninoviny.cz/zpravy/index_img.php?id=23265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z/url?sa=i&amp;rct=j&amp;q=&amp;esrc=s&amp;frm=1&amp;source=images&amp;cd=&amp;cad=rja&amp;docid=5lJ7yBFkQGHNnM&amp;tbnid=E4xcgK2bhptlDM:&amp;ved=0CAUQjRw&amp;url=http://rmlcek.webovastranka.cz/image/389/5921&amp;ei=8aZQUZ-ODoeJtAaq4YHIDA&amp;bvm=bv.44158598,d.Yms&amp;psig=AFQjCNHFwZC_t4hG82yHwh_0NqBv_j5jCg&amp;ust=136432644958426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hyperlink" Target="http://www.google.cz/url?sa=i&amp;rct=j&amp;q=&amp;esrc=s&amp;source=images&amp;cd=&amp;cad=rja&amp;uact=8&amp;ved=0CAcQjRw&amp;url=http://www.thestar.com/sports/olympics/2011/12/01/toronto_crosscountry_skiing_ace_reaching_new_heights.html&amp;ei=X6csVYmHO4raauXEgOgF&amp;bvm=bv.90790515,d.d2s&amp;psig=AFQjCNFt4U6Gt2mdS2m83R6kpnYT-NoK6Q&amp;ust=142907617482727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cad=rja&amp;uact=8&amp;ved=0CAcQjRw&amp;url=http://www.lnservis.cz/web/?PRO_OKNA:OKENN%C3%8D_KLIKY&amp;ei=2qYsVcK7IJDPaN3pgOgH&amp;psig=AFQjCNHVX2skgrlPuQgidXeieYoyxWzIqQ&amp;ust=1429075707148348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Motorické schopnosti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cs-CZ" dirty="0"/>
              <a:t>Motorické schopnosti jsou obecné kapacity jednotlivce, projevující se ve výsledcích pohybové činnosti, jinak jsou skryté, latentní (Měkota 2007).</a:t>
            </a:r>
          </a:p>
          <a:p>
            <a:pPr marL="0" indent="0" algn="ctr">
              <a:buNone/>
            </a:pPr>
            <a:endParaRPr lang="cs-CZ" dirty="0"/>
          </a:p>
          <a:p>
            <a:r>
              <a:rPr lang="cs-CZ" dirty="0"/>
              <a:t>síla</a:t>
            </a:r>
          </a:p>
          <a:p>
            <a:r>
              <a:rPr lang="cs-CZ" dirty="0"/>
              <a:t>rychlost</a:t>
            </a:r>
          </a:p>
          <a:p>
            <a:r>
              <a:rPr lang="cs-CZ" dirty="0"/>
              <a:t>vytrvalost</a:t>
            </a:r>
          </a:p>
          <a:p>
            <a:r>
              <a:rPr lang="cs-CZ" dirty="0"/>
              <a:t>koordinace</a:t>
            </a:r>
          </a:p>
        </p:txBody>
      </p:sp>
    </p:spTree>
    <p:extLst>
      <p:ext uri="{BB962C8B-B14F-4D97-AF65-F5344CB8AC3E}">
        <p14:creationId xmlns:p14="http://schemas.microsoft.com/office/powerpoint/2010/main" val="3860178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867400" y="0"/>
            <a:ext cx="2460625" cy="2160588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/>
              <a:t>Biologický základ</a:t>
            </a:r>
            <a:r>
              <a:rPr lang="cs-CZ"/>
              <a:t> </a:t>
            </a:r>
          </a:p>
        </p:txBody>
      </p:sp>
      <p:pic>
        <p:nvPicPr>
          <p:cNvPr id="8195" name="Picture 8" descr="sil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08050"/>
            <a:ext cx="39973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865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Diagnostika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Testy: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/>
              <a:t>maximální velikost překonaného odporu.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/>
              <a:t>maximální počet opakování s příslušným odporem.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/>
              <a:t>překonaná vzdálenost nebo výška.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/>
              <a:t>další charakteristiky pomocí přístrojové techniky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/>
              <a:t> (rychlost pohybu, velikost nebo rychlost  vyvíjené síly)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/>
              <a:t> </a:t>
            </a:r>
            <a:r>
              <a:rPr lang="cs-CZ" sz="2400" b="1" dirty="0">
                <a:solidFill>
                  <a:srgbClr val="FF0000"/>
                </a:solidFill>
              </a:rPr>
              <a:t>Dynamometrie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19925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/>
              <a:t>Základní požadavky tréninku jednotlivých druhů síly:</a:t>
            </a:r>
            <a:br>
              <a:rPr lang="cs-CZ" sz="2800"/>
            </a:br>
            <a:endParaRPr lang="cs-CZ" sz="28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  <a:p>
            <a:pPr eaLnBrk="1" hangingPunct="1">
              <a:defRPr/>
            </a:pPr>
            <a:r>
              <a:rPr lang="cs-CZ"/>
              <a:t>Absolutní síla → vysoký odpor</a:t>
            </a:r>
          </a:p>
          <a:p>
            <a:pPr eaLnBrk="1" hangingPunct="1">
              <a:defRPr/>
            </a:pPr>
            <a:r>
              <a:rPr lang="cs-CZ"/>
              <a:t>Rychlá a výbušná síla →vysoká rychlost,</a:t>
            </a:r>
          </a:p>
          <a:p>
            <a:pPr eaLnBrk="1" hangingPunct="1">
              <a:defRPr/>
            </a:pPr>
            <a:r>
              <a:rPr lang="cs-CZ"/>
              <a:t>Vytrvalostní síla → vysoký počet opakování</a:t>
            </a:r>
          </a:p>
          <a:p>
            <a:pPr eaLnBrk="1" hangingPunct="1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384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4000" dirty="0"/>
              <a:t>Metody využívající maximálních odporů: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cs-CZ" b="1" i="1" dirty="0">
                <a:effectLst/>
              </a:rPr>
              <a:t>a) </a:t>
            </a:r>
            <a:r>
              <a:rPr lang="en-US" b="1" i="1" dirty="0" err="1">
                <a:effectLst/>
              </a:rPr>
              <a:t>metoda</a:t>
            </a:r>
            <a:r>
              <a:rPr lang="en-US" b="1" i="1" dirty="0">
                <a:effectLst/>
              </a:rPr>
              <a:t> </a:t>
            </a:r>
            <a:r>
              <a:rPr lang="en-US" b="1" i="1" dirty="0" err="1">
                <a:effectLst/>
              </a:rPr>
              <a:t>maximálních</a:t>
            </a:r>
            <a:r>
              <a:rPr lang="en-US" b="1" i="1" dirty="0">
                <a:effectLst/>
              </a:rPr>
              <a:t> </a:t>
            </a:r>
            <a:r>
              <a:rPr lang="en-US" b="1" i="1" dirty="0" err="1">
                <a:effectLst/>
              </a:rPr>
              <a:t>úsilí</a:t>
            </a:r>
            <a:r>
              <a:rPr lang="en-US" b="1" i="1" dirty="0">
                <a:effectLst/>
              </a:rPr>
              <a:t> (</a:t>
            </a:r>
            <a:r>
              <a:rPr lang="en-US" b="1" i="1" dirty="0" err="1">
                <a:effectLst/>
              </a:rPr>
              <a:t>těžkoatletická</a:t>
            </a:r>
            <a:r>
              <a:rPr lang="en-US" b="1" i="1" dirty="0">
                <a:effectLst/>
              </a:rPr>
              <a:t>)</a:t>
            </a:r>
            <a:endParaRPr lang="en-US" dirty="0">
              <a:effectLst/>
            </a:endParaRPr>
          </a:p>
          <a:p>
            <a:pPr marL="609600" indent="-609600" eaLnBrk="1" hangingPunct="1">
              <a:defRPr/>
            </a:pPr>
            <a:r>
              <a:rPr lang="cs-CZ" b="1" i="1" dirty="0">
                <a:effectLst/>
              </a:rPr>
              <a:t>b) </a:t>
            </a:r>
            <a:r>
              <a:rPr lang="en-US" b="1" i="1" dirty="0" err="1">
                <a:effectLst/>
              </a:rPr>
              <a:t>metoda</a:t>
            </a:r>
            <a:r>
              <a:rPr lang="en-US" b="1" i="1" dirty="0">
                <a:effectLst/>
              </a:rPr>
              <a:t> </a:t>
            </a:r>
            <a:r>
              <a:rPr lang="en-US" b="1" i="1" dirty="0" err="1">
                <a:effectLst/>
              </a:rPr>
              <a:t>excentrických</a:t>
            </a:r>
            <a:r>
              <a:rPr lang="en-US" b="1" i="1" dirty="0">
                <a:effectLst/>
              </a:rPr>
              <a:t> </a:t>
            </a:r>
            <a:r>
              <a:rPr lang="en-US" b="1" i="1" dirty="0" err="1">
                <a:effectLst/>
              </a:rPr>
              <a:t>úsilí</a:t>
            </a:r>
            <a:endParaRPr lang="en-US" dirty="0">
              <a:effectLst/>
            </a:endParaRPr>
          </a:p>
          <a:p>
            <a:pPr marL="609600" indent="-609600" eaLnBrk="1" hangingPunct="1">
              <a:defRPr/>
            </a:pPr>
            <a:r>
              <a:rPr lang="cs-CZ" b="1" i="1" dirty="0">
                <a:effectLst/>
              </a:rPr>
              <a:t>c) </a:t>
            </a:r>
            <a:r>
              <a:rPr lang="en-US" b="1" i="1" dirty="0" err="1">
                <a:effectLst/>
              </a:rPr>
              <a:t>metoda</a:t>
            </a:r>
            <a:r>
              <a:rPr lang="en-US" b="1" i="1" dirty="0">
                <a:effectLst/>
              </a:rPr>
              <a:t> </a:t>
            </a:r>
            <a:r>
              <a:rPr lang="en-US" b="1" i="1" dirty="0" err="1">
                <a:effectLst/>
              </a:rPr>
              <a:t>izometrická</a:t>
            </a:r>
            <a:endParaRPr lang="en-US" dirty="0">
              <a:effectLst/>
            </a:endParaRPr>
          </a:p>
          <a:p>
            <a:pPr marL="609600" indent="-609600" eaLnBrk="1" hangingPunct="1">
              <a:defRPr/>
            </a:pPr>
            <a:endParaRPr lang="cs-CZ" dirty="0"/>
          </a:p>
        </p:txBody>
      </p:sp>
      <p:pic>
        <p:nvPicPr>
          <p:cNvPr id="15364" name="Picture 5" descr="Iránský vzpěrač Bihdad Salímíkordasíabí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365625"/>
            <a:ext cx="3429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360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cs-CZ" sz="2800">
                <a:solidFill>
                  <a:schemeClr val="tx1"/>
                </a:solidFill>
                <a:effectLst/>
              </a:rPr>
              <a:t>Metody využívající nemaximálních odporů překonávaných nemaximální rychlostí</a:t>
            </a:r>
            <a:r>
              <a:rPr lang="cs-CZ" altLang="cs-CZ" sz="2800">
                <a:solidFill>
                  <a:schemeClr val="tx1"/>
                </a:solidFill>
                <a:effectLst/>
              </a:rPr>
              <a:t>:</a:t>
            </a:r>
            <a:br>
              <a:rPr lang="en-US" altLang="cs-CZ" sz="3200">
                <a:solidFill>
                  <a:schemeClr val="tx1"/>
                </a:solidFill>
                <a:effectLst/>
              </a:rPr>
            </a:br>
            <a:endParaRPr lang="cs-CZ" altLang="cs-CZ" sz="3200">
              <a:solidFill>
                <a:schemeClr val="tx1"/>
              </a:solidFill>
              <a:effectLst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cs-CZ" b="1" i="1">
                <a:effectLst/>
              </a:rPr>
              <a:t>a) </a:t>
            </a:r>
            <a:r>
              <a:rPr lang="en-US" b="1" i="1">
                <a:effectLst/>
              </a:rPr>
              <a:t>metoda opakovaných úsilí (kulturistická)</a:t>
            </a:r>
            <a:endParaRPr lang="en-US">
              <a:effectLst/>
            </a:endParaRPr>
          </a:p>
          <a:p>
            <a:pPr marL="609600" indent="-609600" eaLnBrk="1" hangingPunct="1">
              <a:defRPr/>
            </a:pPr>
            <a:r>
              <a:rPr lang="cs-CZ" b="1" i="1">
                <a:effectLst/>
              </a:rPr>
              <a:t>b) </a:t>
            </a:r>
            <a:r>
              <a:rPr lang="en-US" b="1" i="1">
                <a:effectLst/>
              </a:rPr>
              <a:t>metoda izokinetická</a:t>
            </a:r>
            <a:endParaRPr lang="en-US">
              <a:effectLst/>
            </a:endParaRPr>
          </a:p>
          <a:p>
            <a:pPr marL="609600" indent="-609600" eaLnBrk="1" hangingPunct="1">
              <a:defRPr/>
            </a:pPr>
            <a:r>
              <a:rPr lang="cs-CZ" b="1" i="1">
                <a:effectLst/>
              </a:rPr>
              <a:t>c) </a:t>
            </a:r>
            <a:r>
              <a:rPr lang="en-US" b="1" i="1">
                <a:effectLst/>
              </a:rPr>
              <a:t>metoda intermediární</a:t>
            </a:r>
            <a:endParaRPr lang="en-US">
              <a:effectLst/>
            </a:endParaRPr>
          </a:p>
          <a:p>
            <a:pPr marL="609600" indent="-609600" eaLnBrk="1" hangingPunct="1">
              <a:defRPr/>
            </a:pPr>
            <a:r>
              <a:rPr lang="cs-CZ" b="1" i="1">
                <a:effectLst/>
              </a:rPr>
              <a:t>d) </a:t>
            </a:r>
            <a:r>
              <a:rPr lang="en-US" b="1" i="1">
                <a:effectLst/>
              </a:rPr>
              <a:t>metoda vytrvalostní</a:t>
            </a:r>
            <a:endParaRPr lang="en-US">
              <a:effectLst/>
            </a:endParaRPr>
          </a:p>
          <a:p>
            <a:pPr marL="609600" indent="-609600" eaLnBrk="1" hangingPunct="1">
              <a:defRPr/>
            </a:pPr>
            <a:r>
              <a:rPr lang="cs-CZ" b="1" i="1">
                <a:effectLst/>
              </a:rPr>
              <a:t>e) m</a:t>
            </a:r>
            <a:r>
              <a:rPr lang="en-US" b="1" i="1">
                <a:effectLst/>
              </a:rPr>
              <a:t>etoda pyramidová</a:t>
            </a:r>
            <a:endParaRPr lang="en-US">
              <a:effectLst/>
            </a:endParaRPr>
          </a:p>
          <a:p>
            <a:pPr marL="609600" indent="-609600" eaLnBrk="1" hangingPunct="1">
              <a:defRPr/>
            </a:pPr>
            <a:endParaRPr lang="cs-CZ"/>
          </a:p>
        </p:txBody>
      </p:sp>
      <p:pic>
        <p:nvPicPr>
          <p:cNvPr id="16388" name="Picture 5" descr="http://thumbnail033.mylivepage.com/chunk33/531970/389/small_kulturista.jp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4149725"/>
            <a:ext cx="192722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248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https://encrypted-tbn3.gstatic.com/images?q=tbn:ANd9GcRiivJ-WOTk5qBovo0X9dvTwLW8vZHoivpum5skT8tiudt22F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4202113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https://encrypted-tbn0.gstatic.com/images?q=tbn:ANd9GcTLb5tS8IbY-Z2EAsFpvZS9NJLnbW4joPPXYxz_BAk6TrtiETMHy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4208463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cs-CZ" sz="3200" b="0">
                <a:solidFill>
                  <a:schemeClr val="tx1"/>
                </a:solidFill>
                <a:effectLst/>
              </a:rPr>
              <a:t>Metody využívající nemaximálních odporů překonávaných maximální rychlostí</a:t>
            </a:r>
            <a:r>
              <a:rPr lang="cs-CZ" altLang="cs-CZ" sz="3200" b="0">
                <a:solidFill>
                  <a:schemeClr val="tx1"/>
                </a:solidFill>
                <a:effectLst/>
              </a:rPr>
              <a:t>:</a:t>
            </a:r>
            <a:br>
              <a:rPr lang="cs-CZ" altLang="cs-CZ" sz="3200" b="0">
                <a:solidFill>
                  <a:schemeClr val="tx1"/>
                </a:solidFill>
                <a:effectLst/>
              </a:rPr>
            </a:br>
            <a:endParaRPr lang="cs-CZ" altLang="cs-CZ" sz="3200" b="0">
              <a:solidFill>
                <a:schemeClr val="tx1"/>
              </a:solidFill>
              <a:effectLst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73238"/>
            <a:ext cx="7543800" cy="41148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cs-CZ" b="1" i="1" dirty="0">
                <a:effectLst/>
              </a:rPr>
              <a:t>a) m. </a:t>
            </a:r>
            <a:r>
              <a:rPr lang="cs-CZ" b="1" i="1" dirty="0" err="1">
                <a:effectLst/>
              </a:rPr>
              <a:t>plyometrická</a:t>
            </a:r>
            <a:endParaRPr lang="cs-CZ" b="1" dirty="0">
              <a:effectLst/>
            </a:endParaRPr>
          </a:p>
          <a:p>
            <a:pPr marL="609600" indent="-609600" eaLnBrk="1" hangingPunct="1">
              <a:defRPr/>
            </a:pPr>
            <a:r>
              <a:rPr lang="cs-CZ" b="1" i="1" dirty="0">
                <a:effectLst/>
              </a:rPr>
              <a:t>b) m. rychlostní (dynamických úsilí)</a:t>
            </a:r>
            <a:endParaRPr lang="cs-CZ" b="1" dirty="0">
              <a:effectLst/>
            </a:endParaRPr>
          </a:p>
          <a:p>
            <a:pPr marL="609600" indent="-609600" eaLnBrk="1" hangingPunct="1">
              <a:defRPr/>
            </a:pPr>
            <a:r>
              <a:rPr lang="cs-CZ" b="1" i="1" dirty="0">
                <a:effectLst/>
              </a:rPr>
              <a:t>c) m. kontrastní</a:t>
            </a:r>
          </a:p>
          <a:p>
            <a:pPr marL="609600" indent="-609600" eaLnBrk="1" hangingPunct="1">
              <a:defRPr/>
            </a:pPr>
            <a:r>
              <a:rPr lang="cs-CZ" b="1" i="1" dirty="0">
                <a:effectLst/>
              </a:rPr>
              <a:t>d) m. kruhového </a:t>
            </a:r>
            <a:r>
              <a:rPr lang="cs-CZ" b="1" i="1" dirty="0">
                <a:solidFill>
                  <a:schemeClr val="accent1">
                    <a:lumMod val="50000"/>
                  </a:schemeClr>
                </a:solidFill>
                <a:effectLst/>
              </a:rPr>
              <a:t>tréninku.</a:t>
            </a:r>
          </a:p>
        </p:txBody>
      </p:sp>
    </p:spTree>
    <p:extLst>
      <p:ext uri="{BB962C8B-B14F-4D97-AF65-F5344CB8AC3E}">
        <p14:creationId xmlns:p14="http://schemas.microsoft.com/office/powerpoint/2010/main" val="3093108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err="1"/>
              <a:t>Metodotvorné</a:t>
            </a:r>
            <a:r>
              <a:rPr lang="cs-CZ" dirty="0"/>
              <a:t> činitele</a:t>
            </a:r>
            <a:br>
              <a:rPr lang="cs-CZ" dirty="0"/>
            </a:br>
            <a:r>
              <a:rPr lang="cs-CZ" dirty="0"/>
              <a:t> </a:t>
            </a:r>
            <a:r>
              <a:rPr lang="cs-CZ" sz="2700" dirty="0"/>
              <a:t>(platí pro všechny metody rozvoje všech pohybových schopností = umět </a:t>
            </a:r>
            <a:r>
              <a:rPr lang="cs-CZ" sz="2700" b="1" dirty="0"/>
              <a:t>konkrétně</a:t>
            </a:r>
            <a:r>
              <a:rPr lang="cs-CZ" sz="2700" dirty="0"/>
              <a:t> aplikovat)</a:t>
            </a:r>
            <a:endParaRPr lang="cs-CZ" sz="2700" dirty="0">
              <a:solidFill>
                <a:srgbClr val="663300"/>
              </a:solidFill>
              <a:effectLst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636912"/>
            <a:ext cx="8229600" cy="4525963"/>
          </a:xfrm>
        </p:spPr>
        <p:txBody>
          <a:bodyPr>
            <a:normAutofit/>
          </a:bodyPr>
          <a:lstStyle/>
          <a:p>
            <a:pPr marL="609600" indent="-609600" eaLnBrk="1" hangingPunct="1"/>
            <a:r>
              <a:rPr lang="cs-CZ" altLang="cs-CZ" sz="2800" dirty="0">
                <a:effectLst/>
              </a:rPr>
              <a:t>Intenzita činnosti 	</a:t>
            </a:r>
            <a:endParaRPr lang="cs-CZ" altLang="cs-CZ" sz="2800" i="1" dirty="0">
              <a:solidFill>
                <a:srgbClr val="663300"/>
              </a:solidFill>
              <a:effectLst/>
            </a:endParaRPr>
          </a:p>
          <a:p>
            <a:pPr marL="609600" indent="-609600" eaLnBrk="1" hangingPunct="1"/>
            <a:r>
              <a:rPr lang="cs-CZ" altLang="cs-CZ" sz="2800" dirty="0">
                <a:effectLst/>
              </a:rPr>
              <a:t>Délka trvání zatížení	</a:t>
            </a:r>
          </a:p>
          <a:p>
            <a:pPr marL="609600" indent="-609600" eaLnBrk="1" hangingPunct="1"/>
            <a:r>
              <a:rPr lang="cs-CZ" altLang="cs-CZ" sz="2800" dirty="0">
                <a:effectLst/>
              </a:rPr>
              <a:t>Počet opakování v jedné sérii</a:t>
            </a:r>
            <a:endParaRPr lang="cs-CZ" altLang="cs-CZ" sz="2800" i="1" dirty="0">
              <a:solidFill>
                <a:srgbClr val="663300"/>
              </a:solidFill>
              <a:effectLst/>
            </a:endParaRPr>
          </a:p>
          <a:p>
            <a:pPr marL="609600" indent="-609600" eaLnBrk="1" hangingPunct="1"/>
            <a:r>
              <a:rPr lang="cs-CZ" altLang="cs-CZ" sz="2800" dirty="0">
                <a:effectLst/>
              </a:rPr>
              <a:t>Délka zotavných intervalů v sérii</a:t>
            </a:r>
          </a:p>
          <a:p>
            <a:pPr marL="609600" indent="-609600" eaLnBrk="1" hangingPunct="1"/>
            <a:r>
              <a:rPr lang="cs-CZ" altLang="cs-CZ" sz="2800" dirty="0">
                <a:effectLst/>
              </a:rPr>
              <a:t>Počet sérií </a:t>
            </a:r>
            <a:r>
              <a:rPr lang="cs-CZ" altLang="cs-CZ" sz="2800" i="1" dirty="0">
                <a:solidFill>
                  <a:srgbClr val="663300"/>
                </a:solidFill>
                <a:effectLst/>
              </a:rPr>
              <a:t>			</a:t>
            </a:r>
          </a:p>
          <a:p>
            <a:pPr marL="609600" indent="-609600" eaLnBrk="1" hangingPunct="1"/>
            <a:r>
              <a:rPr lang="cs-CZ" altLang="cs-CZ" sz="2800" dirty="0">
                <a:effectLst/>
              </a:rPr>
              <a:t>Délka trvání zotavných intervalů mezi sériemi   </a:t>
            </a:r>
            <a:endParaRPr lang="cs-CZ" altLang="cs-CZ" sz="2800" i="1" dirty="0">
              <a:solidFill>
                <a:srgbClr val="663300"/>
              </a:solidFill>
              <a:effectLst/>
            </a:endParaRPr>
          </a:p>
          <a:p>
            <a:pPr marL="609600" indent="-609600" eaLnBrk="1" hangingPunct="1"/>
            <a:r>
              <a:rPr lang="cs-CZ" altLang="cs-CZ" sz="2800" dirty="0">
                <a:effectLst/>
              </a:rPr>
              <a:t>Charakter činnosti v zotavných intervalech					</a:t>
            </a:r>
          </a:p>
        </p:txBody>
      </p:sp>
    </p:spTree>
    <p:extLst>
      <p:ext uri="{BB962C8B-B14F-4D97-AF65-F5344CB8AC3E}">
        <p14:creationId xmlns:p14="http://schemas.microsoft.com/office/powerpoint/2010/main" val="2832937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52" name="Rectangle 120"/>
          <p:cNvSpPr>
            <a:spLocks noGrp="1" noChangeArrowheads="1"/>
          </p:cNvSpPr>
          <p:nvPr>
            <p:ph type="title"/>
          </p:nvPr>
        </p:nvSpPr>
        <p:spPr>
          <a:xfrm>
            <a:off x="4139952" y="6256408"/>
            <a:ext cx="7543800" cy="641350"/>
          </a:xfrm>
        </p:spPr>
        <p:txBody>
          <a:bodyPr/>
          <a:lstStyle/>
          <a:p>
            <a:pPr eaLnBrk="1" hangingPunct="1">
              <a:defRPr/>
            </a:pPr>
            <a:r>
              <a:rPr lang="cs-CZ" sz="1800" dirty="0"/>
              <a:t>Převzato: </a:t>
            </a:r>
            <a:r>
              <a:rPr lang="cs-CZ" sz="1800" dirty="0" err="1"/>
              <a:t>Zicháček</a:t>
            </a:r>
            <a:r>
              <a:rPr lang="cs-CZ" sz="1800" dirty="0"/>
              <a:t> 2007</a:t>
            </a:r>
          </a:p>
        </p:txBody>
      </p:sp>
      <p:graphicFrame>
        <p:nvGraphicFramePr>
          <p:cNvPr id="44149" name="Group 117"/>
          <p:cNvGraphicFramePr>
            <a:graphicFrameLocks noGrp="1"/>
          </p:cNvGraphicFramePr>
          <p:nvPr>
            <p:ph idx="4294967295"/>
          </p:nvPr>
        </p:nvGraphicFramePr>
        <p:xfrm>
          <a:off x="1116013" y="333375"/>
          <a:ext cx="7543800" cy="5923033"/>
        </p:xfrm>
        <a:graphic>
          <a:graphicData uri="http://schemas.openxmlformats.org/drawingml/2006/table">
            <a:tbl>
              <a:tblPr/>
              <a:tblGrid>
                <a:gridCol w="1954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8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6827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Metoda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Převážný efekt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2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Abs.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R,Výb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Vytrv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Hyp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Mlád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Výk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Maximální ús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Opakované ú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Rychlostní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Kontrastní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Izometrická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Intermediární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Brzdivá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Izokinetická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Plyometrická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Vytrvalostní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Elektrostimul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07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8D44F8-5DB6-429B-8D8D-36246D34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Studijní literatura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5F444E8-358F-46FF-90F7-94D93F361D8E}"/>
              </a:ext>
            </a:extLst>
          </p:cNvPr>
          <p:cNvSpPr/>
          <p:nvPr/>
        </p:nvSpPr>
        <p:spPr>
          <a:xfrm>
            <a:off x="2123728" y="5301208"/>
            <a:ext cx="60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/>
              <a:t>https://pf.ujep.cz/~hnizdil/Publikace/Sila_web.pdf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3916615-93B8-4FFD-90F1-E1FBF71D7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417638"/>
            <a:ext cx="2833615" cy="388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64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Vytrvalostní schopnosti</a:t>
            </a:r>
            <a:br>
              <a:rPr lang="cs-CZ" altLang="cs-CZ"/>
            </a:br>
            <a:r>
              <a:rPr lang="cs-CZ" altLang="cs-CZ" sz="2000"/>
              <a:t>(endurance abilities, Ausdauerf</a:t>
            </a:r>
            <a:r>
              <a:rPr lang="en-US" altLang="cs-CZ" sz="2000">
                <a:cs typeface="Tahoma" pitchFamily="34" charset="0"/>
              </a:rPr>
              <a:t>ä</a:t>
            </a:r>
            <a:r>
              <a:rPr lang="cs-CZ" altLang="cs-CZ" sz="2000"/>
              <a:t>higkeit)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cs-CZ" altLang="cs-CZ" sz="2000" dirty="0"/>
              <a:t>Schopnost provádět opakovaně pohybovou činnost submaximální, střední a mírné intenzity bez snížení její efektivity.   (Čelikovský, 1990)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cs-CZ" altLang="cs-CZ" sz="2000" dirty="0"/>
          </a:p>
          <a:p>
            <a:pPr marL="609600" indent="-609600" eaLnBrk="1" hangingPunct="1">
              <a:defRPr/>
            </a:pPr>
            <a:r>
              <a:rPr lang="cs-CZ" altLang="cs-CZ" sz="2000" dirty="0"/>
              <a:t>Schopnost odolávat únavě (Dovalil, 1991)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cs-CZ" altLang="cs-CZ" sz="2000" dirty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790809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7776864" cy="864096"/>
          </a:xfrm>
        </p:spPr>
        <p:txBody>
          <a:bodyPr>
            <a:normAutofit fontScale="90000"/>
          </a:bodyPr>
          <a:lstStyle/>
          <a:p>
            <a:r>
              <a:rPr lang="cs-CZ" dirty="0"/>
              <a:t>Taxonomie motorických schopností</a:t>
            </a:r>
          </a:p>
        </p:txBody>
      </p:sp>
      <p:pic>
        <p:nvPicPr>
          <p:cNvPr id="1026" name="Picture 2" descr="taxonomie MS_oprava rychl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08" y="1562100"/>
            <a:ext cx="7931507" cy="44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560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2" descr="https://encrypted-tbn2.gstatic.com/images?q=tbn:ANd9GcRPypudxGtHMzxzrPeNozrRYiQM0Gvw4yAERWP0oXH1bggl2O2zG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5" r="-15665"/>
          <a:stretch>
            <a:fillRect/>
          </a:stretch>
        </p:blipFill>
        <p:spPr bwMode="auto">
          <a:xfrm>
            <a:off x="6064250" y="3281363"/>
            <a:ext cx="3960813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54" name="Rectangle 9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dirty="0" err="1"/>
              <a:t>Členení</a:t>
            </a:r>
            <a:r>
              <a:rPr lang="cs-CZ" altLang="cs-CZ" sz="3200" dirty="0"/>
              <a:t> VS –strukturální hledisko</a:t>
            </a:r>
          </a:p>
        </p:txBody>
      </p:sp>
      <p:sp>
        <p:nvSpPr>
          <p:cNvPr id="62555" name="Rectangle 91"/>
          <p:cNvSpPr>
            <a:spLocks noGrp="1" noChangeArrowheads="1"/>
          </p:cNvSpPr>
          <p:nvPr>
            <p:ph type="body" idx="1"/>
          </p:nvPr>
        </p:nvSpPr>
        <p:spPr>
          <a:xfrm>
            <a:off x="250825" y="1981200"/>
            <a:ext cx="8713788" cy="1808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dirty="0"/>
              <a:t>		  lokální		                 globální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dirty="0"/>
              <a:t>statická  dynamická	        statická   dynamická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cs-CZ" dirty="0"/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cs-CZ" dirty="0"/>
          </a:p>
        </p:txBody>
      </p:sp>
      <p:pic>
        <p:nvPicPr>
          <p:cNvPr id="4101" name="Picture 93" descr="Hradní stráž, tradičně atrakce vtipálků a provokatérů. I tentokrát se kolem něj rojili lidi snažící se jej všelijak rozhodit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286125"/>
            <a:ext cx="22479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65488"/>
            <a:ext cx="28797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0" descr="https://encrypted-tbn3.gstatic.com/images?q=tbn:ANd9GcRLU_Yh-FmLQDCfgjS1JOlzIH5YdJyxlfhKHbOD7s9XtalyP3R1a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4727575"/>
            <a:ext cx="2943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624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916113"/>
            <a:ext cx="7543800" cy="468153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b="1" dirty="0"/>
              <a:t>rychlostní:</a:t>
            </a:r>
            <a:r>
              <a:rPr lang="cs-CZ" altLang="cs-CZ" sz="2400" dirty="0"/>
              <a:t> do 20- 30 s (ATP – CP systém)</a:t>
            </a:r>
          </a:p>
          <a:p>
            <a:pPr eaLnBrk="1" hangingPunct="1">
              <a:defRPr/>
            </a:pPr>
            <a:r>
              <a:rPr lang="cs-CZ" altLang="cs-CZ" sz="2400" b="1" dirty="0"/>
              <a:t>krátkodobá:</a:t>
            </a:r>
            <a:r>
              <a:rPr lang="cs-CZ" altLang="cs-CZ" sz="2400" dirty="0"/>
              <a:t> 	do 2- 3 min (La systém)</a:t>
            </a:r>
          </a:p>
          <a:p>
            <a:pPr eaLnBrk="1" hangingPunct="1">
              <a:defRPr/>
            </a:pPr>
            <a:r>
              <a:rPr lang="cs-CZ" altLang="cs-CZ" sz="2400" b="1" dirty="0"/>
              <a:t>střednědobá:	</a:t>
            </a:r>
            <a:r>
              <a:rPr lang="cs-CZ" altLang="cs-CZ" sz="2400" dirty="0"/>
              <a:t> 8– 10 min (O</a:t>
            </a:r>
            <a:r>
              <a:rPr lang="cs-CZ" altLang="cs-CZ" sz="1400" dirty="0"/>
              <a:t>2</a:t>
            </a:r>
            <a:r>
              <a:rPr lang="cs-CZ" altLang="cs-CZ" sz="2400" dirty="0"/>
              <a:t> systém)</a:t>
            </a:r>
          </a:p>
          <a:p>
            <a:pPr eaLnBrk="1" hangingPunct="1">
              <a:defRPr/>
            </a:pPr>
            <a:r>
              <a:rPr lang="cs-CZ" altLang="cs-CZ" sz="2400" b="1" dirty="0"/>
              <a:t>dlouhodobá: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2400" b="1" dirty="0"/>
              <a:t>			I  </a:t>
            </a:r>
            <a:r>
              <a:rPr lang="cs-CZ" altLang="cs-CZ" sz="2400" dirty="0"/>
              <a:t>  10 – 35 min (glykogen)    				</a:t>
            </a:r>
            <a:r>
              <a:rPr lang="cs-CZ" altLang="cs-CZ" sz="2400" b="1" dirty="0"/>
              <a:t>II</a:t>
            </a:r>
            <a:r>
              <a:rPr lang="cs-CZ" altLang="cs-CZ" sz="2400" dirty="0"/>
              <a:t>   35 – 90 min (glykogen + tuky)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2400" b="1" dirty="0"/>
              <a:t>			III</a:t>
            </a:r>
            <a:r>
              <a:rPr lang="cs-CZ" altLang="cs-CZ" sz="2400" dirty="0"/>
              <a:t>  90 – 6 hod (tuky)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2400" b="1" dirty="0"/>
              <a:t>			IV</a:t>
            </a:r>
            <a:r>
              <a:rPr lang="cs-CZ" altLang="cs-CZ" sz="2400" dirty="0"/>
              <a:t>  nad 6 hod (bílkoviny)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/>
              <a:t>Členení VS – časové a energetické hledisko</a:t>
            </a:r>
          </a:p>
        </p:txBody>
      </p:sp>
    </p:spTree>
    <p:extLst>
      <p:ext uri="{BB962C8B-B14F-4D97-AF65-F5344CB8AC3E}">
        <p14:creationId xmlns:p14="http://schemas.microsoft.com/office/powerpoint/2010/main" val="3165153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/>
              <a:t>Biologický podklad VS</a:t>
            </a: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4716463" y="1916113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endParaRPr lang="cs-CZ" altLang="cs-CZ"/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1. Genetická podmíněnost (poměr svalových vláken)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80%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cs-CZ" altLang="cs-CZ" sz="2400" dirty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2. </a:t>
            </a:r>
            <a:r>
              <a:rPr lang="cs-CZ" altLang="cs-CZ" sz="2400" dirty="0" err="1"/>
              <a:t>Kardiopulmonární</a:t>
            </a:r>
            <a:r>
              <a:rPr lang="cs-CZ" altLang="cs-CZ" sz="2400" dirty="0"/>
              <a:t> soustava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		- dýchací systém (dechové objemy)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		- oběhový systém (min. objem srdeční)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		- cévní zásobení svalu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									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cs-CZ" altLang="cs-CZ" sz="2400" dirty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86282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7543800" cy="11509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/>
              <a:t>Diagnostika VS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800"/>
              <a:t>UNIFITTEST: 12 min běh, vytrvalostní člunkový běh, chůze na 2 km</a:t>
            </a:r>
          </a:p>
          <a:p>
            <a:pPr eaLnBrk="1" hangingPunct="1">
              <a:defRPr/>
            </a:pPr>
            <a:r>
              <a:rPr lang="cs-CZ" altLang="cs-CZ" sz="2800"/>
              <a:t>Celostní motorický test (Jacík)</a:t>
            </a:r>
          </a:p>
          <a:p>
            <a:pPr eaLnBrk="1" hangingPunct="1">
              <a:defRPr/>
            </a:pPr>
            <a:r>
              <a:rPr lang="cs-CZ" altLang="cs-CZ" sz="2800"/>
              <a:t>Výdrže ve shybu, v záklonu sedmo, v lehu přednožmo poníž</a:t>
            </a:r>
          </a:p>
          <a:p>
            <a:pPr eaLnBrk="1" hangingPunct="1">
              <a:defRPr/>
            </a:pPr>
            <a:r>
              <a:rPr lang="cs-CZ" altLang="cs-CZ" sz="2800"/>
              <a:t>Shyby, kliky přednožování, leh-sed.</a:t>
            </a:r>
          </a:p>
          <a:p>
            <a:pPr eaLnBrk="1" hangingPunct="1">
              <a:defRPr/>
            </a:pPr>
            <a:r>
              <a:rPr lang="cs-CZ" altLang="cs-CZ" sz="2800"/>
              <a:t>Funční zátěžová diagnostika (step-testy, spiroergometrie)</a:t>
            </a:r>
          </a:p>
          <a:p>
            <a:pPr eaLnBrk="1" hangingPunct="1">
              <a:defRPr/>
            </a:pPr>
            <a:endParaRPr lang="cs-CZ" altLang="cs-CZ"/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cs-CZ" sz="3600"/>
          </a:p>
        </p:txBody>
      </p:sp>
    </p:spTree>
    <p:extLst>
      <p:ext uri="{BB962C8B-B14F-4D97-AF65-F5344CB8AC3E}">
        <p14:creationId xmlns:p14="http://schemas.microsoft.com/office/powerpoint/2010/main" val="2949327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8207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/>
              <a:t>Metody rozvoje VS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1. Metody nepřerušovaného zatížení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	- souvislá metoda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	- střídavá metoda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	- fartlek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	- kontrolní metoda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cs-CZ" altLang="cs-CZ" sz="2400" dirty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2. Metody přerušovaného zatížení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	- Extenzivní intervalová metody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	- Intenzivní intervalová metoda</a:t>
            </a:r>
          </a:p>
        </p:txBody>
      </p:sp>
    </p:spTree>
    <p:extLst>
      <p:ext uri="{BB962C8B-B14F-4D97-AF65-F5344CB8AC3E}">
        <p14:creationId xmlns:p14="http://schemas.microsoft.com/office/powerpoint/2010/main" val="439643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8D44F8-5DB6-429B-8D8D-36246D34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Studijní literatura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5F444E8-358F-46FF-90F7-94D93F361D8E}"/>
              </a:ext>
            </a:extLst>
          </p:cNvPr>
          <p:cNvSpPr/>
          <p:nvPr/>
        </p:nvSpPr>
        <p:spPr>
          <a:xfrm>
            <a:off x="1187624" y="5301208"/>
            <a:ext cx="6966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/>
              <a:t>https://pf.ujep.cz/~hnizdil/Publikace/VS%20monografie%20komplet.pdf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FA388C-AEA6-4AE3-A983-714AC289A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017" y="1225166"/>
            <a:ext cx="2931538" cy="407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71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Rychlostní schopnosti</a:t>
            </a:r>
            <a:br>
              <a:rPr lang="cs-CZ" dirty="0"/>
            </a:br>
            <a:r>
              <a:rPr lang="cs-CZ" sz="2000" dirty="0"/>
              <a:t>(speed, </a:t>
            </a:r>
            <a:r>
              <a:rPr lang="cs-CZ" sz="2000" dirty="0" err="1"/>
              <a:t>Schnelligkeit</a:t>
            </a:r>
            <a:r>
              <a:rPr lang="cs-CZ" sz="2000" dirty="0"/>
              <a:t>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cs-CZ" sz="2000"/>
              <a:t>Schopnost provést motorickou činnost nebo realizovat určitý pohybový úkol v co nejkratším časovém úseku. Přitom se předpokládá, že činnost je spíše jen krátkodobého charakteru (max. 15 až 20 s) není příliš složitá a koordinačně náročná a nevyžaduje překonávání většího odporu.   (Čelikovský, 1990)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cs-CZ" sz="2000"/>
          </a:p>
          <a:p>
            <a:pPr marL="609600" indent="-609600" eaLnBrk="1" hangingPunct="1">
              <a:defRPr/>
            </a:pPr>
            <a:r>
              <a:rPr lang="cs-CZ" sz="2000"/>
              <a:t>Schopnost provést motorickou činnost nebo realizovat určitý pohybový úkol v co nejkratším časovém úseku (Kovář in: Čelikovský 1990).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1869678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RS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dirty="0"/>
              <a:t>Cyklické</a:t>
            </a:r>
          </a:p>
          <a:p>
            <a:r>
              <a:rPr lang="cs-CZ" dirty="0"/>
              <a:t>Acyklické</a:t>
            </a:r>
          </a:p>
          <a:p>
            <a:r>
              <a:rPr lang="cs-CZ" dirty="0"/>
              <a:t>Komplexní</a:t>
            </a:r>
          </a:p>
          <a:p>
            <a:endParaRPr lang="cs-CZ" dirty="0"/>
          </a:p>
          <a:p>
            <a:r>
              <a:rPr lang="cs-CZ" dirty="0"/>
              <a:t>RV</a:t>
            </a:r>
          </a:p>
          <a:p>
            <a:r>
              <a:rPr lang="cs-CZ" dirty="0"/>
              <a:t>SV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525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Biologický podklad RS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060575"/>
            <a:ext cx="3960812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400" dirty="0"/>
              <a:t>Svalstvo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400" dirty="0"/>
          </a:p>
          <a:p>
            <a:pPr eaLnBrk="1" hangingPunct="1">
              <a:defRPr/>
            </a:pPr>
            <a:r>
              <a:rPr lang="cs-CZ" sz="2000" dirty="0"/>
              <a:t>Zásoby ATP a CP</a:t>
            </a:r>
          </a:p>
          <a:p>
            <a:pPr eaLnBrk="1" hangingPunct="1">
              <a:defRPr/>
            </a:pPr>
            <a:r>
              <a:rPr lang="cs-CZ" sz="2000" dirty="0"/>
              <a:t>Typ svalových vláken</a:t>
            </a:r>
          </a:p>
          <a:p>
            <a:pPr eaLnBrk="1" hangingPunct="1">
              <a:defRPr/>
            </a:pPr>
            <a:r>
              <a:rPr lang="cs-CZ" sz="2000" dirty="0"/>
              <a:t>Pohyblivost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dirty="0"/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b="1" dirty="0"/>
              <a:t>Genetická podmíněnost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dirty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400" dirty="0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4716463" y="1916113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cs-CZ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4572000" y="1989138"/>
            <a:ext cx="3671888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Nervová soustava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Kvalita nervových drah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Citlivost receptorů a efektorů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Aktuální stav aj.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6" name="Picture 9" descr="Hedser van Brug / Shutterstoc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5091113"/>
            <a:ext cx="23431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4464050"/>
            <a:ext cx="2227262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1557338"/>
            <a:ext cx="5219700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90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Diagnostika RS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/>
              <a:t>Části těla: </a:t>
            </a:r>
            <a:r>
              <a:rPr lang="cs-CZ" sz="2800" dirty="0" err="1"/>
              <a:t>Tapping</a:t>
            </a:r>
            <a:r>
              <a:rPr lang="cs-CZ" sz="2800" dirty="0"/>
              <a:t>, HK, DK</a:t>
            </a:r>
          </a:p>
          <a:p>
            <a:pPr eaLnBrk="1" hangingPunct="1">
              <a:defRPr/>
            </a:pPr>
            <a:r>
              <a:rPr lang="cs-CZ" sz="2800" dirty="0"/>
              <a:t>Komplexní: Běh 50, 20 m. člunkový běh – varianty, běh na místě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 dirty="0"/>
          </a:p>
          <a:p>
            <a:pPr algn="ctr" eaLnBrk="1" hangingPunct="1">
              <a:defRPr/>
            </a:pPr>
            <a:endParaRPr lang="cs-CZ" sz="2400" dirty="0"/>
          </a:p>
          <a:p>
            <a:pPr eaLnBrk="1" hangingPunct="1">
              <a:defRPr/>
            </a:pPr>
            <a:endParaRPr lang="cs-CZ" sz="2800" dirty="0"/>
          </a:p>
          <a:p>
            <a:pPr eaLnBrk="1" hangingPunct="1">
              <a:buFont typeface="Wingdings" pitchFamily="2" charset="2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27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prezentací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  <a:p>
            <a:r>
              <a:rPr lang="cs-CZ" dirty="0"/>
              <a:t>struktura</a:t>
            </a:r>
          </a:p>
          <a:p>
            <a:r>
              <a:rPr lang="cs-CZ" dirty="0"/>
              <a:t>biologický podklad</a:t>
            </a:r>
          </a:p>
          <a:p>
            <a:r>
              <a:rPr lang="cs-CZ" dirty="0"/>
              <a:t>diagnostika</a:t>
            </a:r>
          </a:p>
          <a:p>
            <a:r>
              <a:rPr lang="cs-CZ" dirty="0"/>
              <a:t>rozvoj </a:t>
            </a:r>
            <a:r>
              <a:rPr lang="cs-CZ" i="1" dirty="0"/>
              <a:t>(včetně metod = </a:t>
            </a:r>
            <a:r>
              <a:rPr lang="cs-CZ" i="1"/>
              <a:t>to je to nejdůležitější</a:t>
            </a:r>
            <a:r>
              <a:rPr lang="cs-CZ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4015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Metody</a:t>
            </a:r>
            <a:r>
              <a:rPr lang="cs-CZ" dirty="0">
                <a:effectLst/>
              </a:rPr>
              <a:t> </a:t>
            </a:r>
            <a:r>
              <a:rPr lang="cs-CZ" dirty="0"/>
              <a:t>rozvoje</a:t>
            </a:r>
            <a:r>
              <a:rPr lang="cs-CZ" dirty="0">
                <a:effectLst/>
              </a:rPr>
              <a:t> </a:t>
            </a:r>
            <a:r>
              <a:rPr lang="cs-CZ" i="1" dirty="0">
                <a:solidFill>
                  <a:srgbClr val="663300"/>
                </a:solidFill>
                <a:effectLst/>
              </a:rPr>
              <a:t>RS</a:t>
            </a:r>
            <a:endParaRPr lang="cs-CZ" dirty="0">
              <a:solidFill>
                <a:srgbClr val="663300"/>
              </a:solidFill>
              <a:effectLst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cs-CZ" altLang="cs-CZ" sz="2800" dirty="0">
                <a:effectLst/>
              </a:rPr>
              <a:t>Intenzita činnosti 	</a:t>
            </a:r>
            <a:r>
              <a:rPr lang="cs-CZ" altLang="cs-CZ" sz="2800" i="1" dirty="0">
                <a:solidFill>
                  <a:srgbClr val="663300"/>
                </a:solidFill>
                <a:effectLst/>
              </a:rPr>
              <a:t>maximální</a:t>
            </a:r>
          </a:p>
          <a:p>
            <a:pPr marL="609600" indent="-609600" eaLnBrk="1" hangingPunct="1"/>
            <a:r>
              <a:rPr lang="cs-CZ" altLang="cs-CZ" sz="2800" dirty="0">
                <a:effectLst/>
              </a:rPr>
              <a:t>Délka trvání zatížení	</a:t>
            </a:r>
            <a:r>
              <a:rPr lang="cs-CZ" altLang="cs-CZ" sz="2800" i="1" dirty="0">
                <a:solidFill>
                  <a:srgbClr val="663300"/>
                </a:solidFill>
                <a:effectLst/>
              </a:rPr>
              <a:t>do 10 – 15 s.</a:t>
            </a:r>
            <a:endParaRPr lang="cs-CZ" altLang="cs-CZ" sz="2800" dirty="0">
              <a:solidFill>
                <a:srgbClr val="663300"/>
              </a:solidFill>
              <a:effectLst/>
            </a:endParaRPr>
          </a:p>
          <a:p>
            <a:pPr marL="609600" indent="-609600" eaLnBrk="1" hangingPunct="1"/>
            <a:r>
              <a:rPr lang="cs-CZ" altLang="cs-CZ" sz="2800" dirty="0">
                <a:effectLst/>
              </a:rPr>
              <a:t>Počet opakování v jedné sérii </a:t>
            </a:r>
            <a:r>
              <a:rPr lang="cs-CZ" altLang="cs-CZ" sz="2800" i="1" dirty="0">
                <a:solidFill>
                  <a:srgbClr val="663300"/>
                </a:solidFill>
                <a:effectLst/>
              </a:rPr>
              <a:t>10 – 15 </a:t>
            </a:r>
          </a:p>
          <a:p>
            <a:pPr marL="609600" indent="-609600" eaLnBrk="1" hangingPunct="1"/>
            <a:r>
              <a:rPr lang="cs-CZ" altLang="cs-CZ" sz="2800" dirty="0">
                <a:effectLst/>
              </a:rPr>
              <a:t>Délka zotavných intervalů v sérii </a:t>
            </a:r>
            <a:r>
              <a:rPr lang="cs-CZ" altLang="cs-CZ" sz="2800" i="1" dirty="0">
                <a:solidFill>
                  <a:srgbClr val="663300"/>
                </a:solidFill>
                <a:effectLst/>
              </a:rPr>
              <a:t>2-3 min</a:t>
            </a:r>
            <a:endParaRPr lang="cs-CZ" altLang="cs-CZ" sz="2800" dirty="0">
              <a:effectLst/>
            </a:endParaRPr>
          </a:p>
          <a:p>
            <a:pPr marL="609600" indent="-609600" eaLnBrk="1" hangingPunct="1"/>
            <a:r>
              <a:rPr lang="cs-CZ" altLang="cs-CZ" sz="2800" dirty="0">
                <a:effectLst/>
              </a:rPr>
              <a:t>Počet sérií </a:t>
            </a:r>
            <a:r>
              <a:rPr lang="cs-CZ" altLang="cs-CZ" sz="2800" i="1" dirty="0">
                <a:solidFill>
                  <a:srgbClr val="663300"/>
                </a:solidFill>
                <a:effectLst/>
              </a:rPr>
              <a:t>			3 </a:t>
            </a:r>
            <a:r>
              <a:rPr lang="cs-CZ" altLang="cs-CZ" sz="2000" i="1" dirty="0">
                <a:solidFill>
                  <a:srgbClr val="663300"/>
                </a:solidFill>
                <a:effectLst/>
              </a:rPr>
              <a:t>(po 4-5 cvičeních)</a:t>
            </a:r>
            <a:endParaRPr lang="cs-CZ" altLang="cs-CZ" sz="2800" dirty="0">
              <a:effectLst/>
            </a:endParaRPr>
          </a:p>
          <a:p>
            <a:pPr marL="609600" indent="-609600" eaLnBrk="1" hangingPunct="1"/>
            <a:r>
              <a:rPr lang="cs-CZ" altLang="cs-CZ" sz="2800" dirty="0">
                <a:effectLst/>
              </a:rPr>
              <a:t>Délka trvání zotavných intervalů mezi sériemi   </a:t>
            </a:r>
            <a:r>
              <a:rPr lang="cs-CZ" altLang="cs-CZ" sz="2800" i="1" dirty="0">
                <a:solidFill>
                  <a:srgbClr val="663300"/>
                </a:solidFill>
                <a:effectLst/>
              </a:rPr>
              <a:t>2-5 min </a:t>
            </a:r>
            <a:r>
              <a:rPr lang="cs-CZ" altLang="cs-CZ" sz="2000" i="1" dirty="0">
                <a:solidFill>
                  <a:srgbClr val="663300"/>
                </a:solidFill>
                <a:effectLst/>
              </a:rPr>
              <a:t>(po každé sérii mírně prodloužit)</a:t>
            </a:r>
            <a:endParaRPr lang="cs-CZ" altLang="cs-CZ" sz="2800" dirty="0">
              <a:effectLst/>
            </a:endParaRPr>
          </a:p>
          <a:p>
            <a:pPr marL="609600" indent="-609600" eaLnBrk="1" hangingPunct="1"/>
            <a:r>
              <a:rPr lang="cs-CZ" altLang="cs-CZ" sz="2800" dirty="0">
                <a:effectLst/>
              </a:rPr>
              <a:t>Charakter činnosti v zotavných intervalech					</a:t>
            </a:r>
            <a:r>
              <a:rPr lang="cs-CZ" altLang="cs-CZ" sz="2800" i="1" dirty="0">
                <a:solidFill>
                  <a:srgbClr val="663300"/>
                </a:solidFill>
                <a:effectLst/>
              </a:rPr>
              <a:t>aktivní</a:t>
            </a:r>
            <a:endParaRPr lang="cs-CZ" altLang="cs-CZ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3226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/>
              <a:t>Metody rozvoje acyklické RS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Opakování</a:t>
            </a:r>
          </a:p>
          <a:p>
            <a:pPr eaLnBrk="1" hangingPunct="1">
              <a:defRPr/>
            </a:pPr>
            <a:r>
              <a:rPr lang="cs-CZ" dirty="0"/>
              <a:t>Rychlostní </a:t>
            </a:r>
          </a:p>
          <a:p>
            <a:pPr eaLnBrk="1" hangingPunct="1">
              <a:defRPr/>
            </a:pPr>
            <a:r>
              <a:rPr lang="cs-CZ" dirty="0"/>
              <a:t>Kontrastní</a:t>
            </a:r>
          </a:p>
          <a:p>
            <a:pPr eaLnBrk="1" hangingPunct="1">
              <a:defRPr/>
            </a:pPr>
            <a:r>
              <a:rPr lang="cs-CZ" dirty="0" err="1"/>
              <a:t>Plyometrická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174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Metody rozvoje cyklické RS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opakování</a:t>
            </a:r>
          </a:p>
          <a:p>
            <a:pPr>
              <a:defRPr/>
            </a:pPr>
            <a:r>
              <a:rPr lang="cs-CZ" dirty="0"/>
              <a:t>analytická</a:t>
            </a:r>
          </a:p>
          <a:p>
            <a:pPr>
              <a:defRPr/>
            </a:pPr>
            <a:r>
              <a:rPr lang="cs-CZ" dirty="0"/>
              <a:t>m. založená na zlehčení podmínek</a:t>
            </a:r>
          </a:p>
          <a:p>
            <a:pPr>
              <a:defRPr/>
            </a:pPr>
            <a:r>
              <a:rPr lang="cs-CZ" dirty="0"/>
              <a:t>m. kontrastu zátěže</a:t>
            </a:r>
          </a:p>
          <a:p>
            <a:pPr>
              <a:defRPr/>
            </a:pPr>
            <a:r>
              <a:rPr lang="cs-CZ" dirty="0"/>
              <a:t>m. se zrychlováním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825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/>
              <a:t>Metody rozvoje rychlosti komplexního pohybového aktu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opakovací</a:t>
            </a:r>
          </a:p>
          <a:p>
            <a:pPr eaLnBrk="1" hangingPunct="1">
              <a:defRPr/>
            </a:pPr>
            <a:r>
              <a:rPr lang="cs-CZ" dirty="0"/>
              <a:t>analytická</a:t>
            </a:r>
          </a:p>
          <a:p>
            <a:pPr eaLnBrk="1" hangingPunct="1">
              <a:defRPr/>
            </a:pPr>
            <a:r>
              <a:rPr lang="cs-CZ" dirty="0"/>
              <a:t>syntetická</a:t>
            </a:r>
          </a:p>
          <a:p>
            <a:pPr eaLnBrk="1" hangingPunct="1">
              <a:defRPr/>
            </a:pPr>
            <a:r>
              <a:rPr lang="cs-CZ" dirty="0"/>
              <a:t>zlehčení podmínek</a:t>
            </a:r>
          </a:p>
          <a:p>
            <a:pPr eaLnBrk="1" hangingPunct="1">
              <a:defRPr/>
            </a:pPr>
            <a:r>
              <a:rPr lang="cs-CZ" dirty="0"/>
              <a:t>kontrastu zátěže</a:t>
            </a:r>
          </a:p>
          <a:p>
            <a:pPr eaLnBrk="1" hangingPunct="1">
              <a:defRPr/>
            </a:pPr>
            <a:r>
              <a:rPr lang="cs-CZ" dirty="0"/>
              <a:t>zmenšování časoprostorových hranic</a:t>
            </a:r>
          </a:p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57568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Mládež…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 budujeme prioritně v průběhu celého roku</a:t>
            </a:r>
          </a:p>
          <a:p>
            <a:pPr>
              <a:defRPr/>
            </a:pPr>
            <a:r>
              <a:rPr lang="cs-CZ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už v přípravce- (senzitivní období)</a:t>
            </a:r>
          </a:p>
          <a:p>
            <a:pPr>
              <a:defRPr/>
            </a:pPr>
            <a:r>
              <a:rPr lang="cs-CZ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zásadně ne po zatíženi a v únavě, hrozí  zabudovávání nesprávných návyků)</a:t>
            </a:r>
          </a:p>
          <a:p>
            <a:pPr>
              <a:defRPr/>
            </a:pPr>
            <a:r>
              <a:rPr lang="cs-CZ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vysoká intenzita cvičení (soutěživost)</a:t>
            </a:r>
          </a:p>
          <a:p>
            <a:pPr>
              <a:defRPr/>
            </a:pPr>
            <a:r>
              <a:rPr lang="cs-CZ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nebojte se opustit halu a uzavřené prostory, i psychicky to pomůže</a:t>
            </a:r>
          </a:p>
          <a:p>
            <a:pPr>
              <a:defRPr/>
            </a:pPr>
            <a:r>
              <a:rPr lang="cs-CZ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dvě tréninkové jednotky rozvoje RS po sobě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1997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8D44F8-5DB6-429B-8D8D-36246D34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Studijní literatura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5F444E8-358F-46FF-90F7-94D93F361D8E}"/>
              </a:ext>
            </a:extLst>
          </p:cNvPr>
          <p:cNvSpPr/>
          <p:nvPr/>
        </p:nvSpPr>
        <p:spPr>
          <a:xfrm>
            <a:off x="1979712" y="5782669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https://pf.ujep.cz/~hnizdil/Publikace/Rychlost_web.pdf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E548511-9923-4BFA-97B9-03153663C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417638"/>
            <a:ext cx="2880320" cy="420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876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200" dirty="0"/>
              <a:t>Koordinační schopnosti</a:t>
            </a:r>
            <a:br>
              <a:rPr lang="cs-CZ" sz="4200" dirty="0"/>
            </a:br>
            <a:endParaRPr lang="cs-CZ" sz="2400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cs-CZ" sz="2800" dirty="0"/>
              <a:t>Schopnost přesně realizovat složité časoprostorové struktury pohybu. Tato motorická schopnost je úzce spojena problémy řízení a regulace motoriky   (</a:t>
            </a:r>
            <a:r>
              <a:rPr lang="cs-CZ" sz="2800" dirty="0" err="1"/>
              <a:t>Chytráčková</a:t>
            </a:r>
            <a:r>
              <a:rPr lang="cs-CZ" sz="2800" dirty="0"/>
              <a:t>, 1988)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cs-CZ" sz="2800" dirty="0"/>
          </a:p>
          <a:p>
            <a:pPr marL="609600" indent="-609600" eaLnBrk="1" hangingPunct="1">
              <a:defRPr/>
            </a:pPr>
            <a:r>
              <a:rPr lang="cs-CZ" sz="2800" dirty="0"/>
              <a:t>Schopnost přiblížit vlastní průběh pohybu modelovému (ideálnímu) tvaru. Schopnost řešit prostorovou a časovou strukturu pohybu. </a:t>
            </a:r>
          </a:p>
        </p:txBody>
      </p:sp>
    </p:spTree>
    <p:extLst>
      <p:ext uri="{BB962C8B-B14F-4D97-AF65-F5344CB8AC3E}">
        <p14:creationId xmlns:p14="http://schemas.microsoft.com/office/powerpoint/2010/main" val="341156806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5124" name="Picture 4" descr="Taxnomie MS_black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842010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986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Struktura KS</a:t>
            </a:r>
          </a:p>
        </p:txBody>
      </p:sp>
      <p:pic>
        <p:nvPicPr>
          <p:cNvPr id="6147" name="Picture 8" descr="obratn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700213"/>
            <a:ext cx="4949825" cy="4594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17320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regula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4813"/>
            <a:ext cx="4332287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53" name="Rectangle 9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4259262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/>
              <a:t>Oblast regulátorů</a:t>
            </a:r>
          </a:p>
        </p:txBody>
      </p:sp>
      <p:sp>
        <p:nvSpPr>
          <p:cNvPr id="21095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640513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/>
              <a:t>diferenciační </a:t>
            </a:r>
            <a:r>
              <a:rPr lang="cs-CZ" dirty="0" err="1"/>
              <a:t>sch</a:t>
            </a:r>
            <a:r>
              <a:rPr lang="cs-CZ" dirty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/>
              <a:t>orientační </a:t>
            </a:r>
            <a:r>
              <a:rPr lang="cs-CZ" dirty="0" err="1"/>
              <a:t>sch</a:t>
            </a:r>
            <a:r>
              <a:rPr lang="cs-CZ" dirty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err="1"/>
              <a:t>rovnováhová</a:t>
            </a:r>
            <a:r>
              <a:rPr lang="cs-CZ" dirty="0"/>
              <a:t> </a:t>
            </a:r>
            <a:r>
              <a:rPr lang="cs-CZ" dirty="0" err="1"/>
              <a:t>sch</a:t>
            </a:r>
            <a:r>
              <a:rPr lang="cs-CZ" dirty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/>
              <a:t>reakční </a:t>
            </a:r>
            <a:r>
              <a:rPr lang="cs-CZ" dirty="0" err="1"/>
              <a:t>sch</a:t>
            </a:r>
            <a:r>
              <a:rPr lang="cs-CZ" dirty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/>
              <a:t>rytmická </a:t>
            </a:r>
            <a:r>
              <a:rPr lang="cs-CZ" dirty="0" err="1"/>
              <a:t>sch</a:t>
            </a:r>
            <a:r>
              <a:rPr lang="cs-CZ" dirty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dirty="0"/>
          </a:p>
          <a:p>
            <a:pPr eaLnBrk="1" hangingPunct="1">
              <a:lnSpc>
                <a:spcPct val="90000"/>
              </a:lnSpc>
              <a:defRPr/>
            </a:pPr>
            <a:endParaRPr lang="cs-CZ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/>
              <a:t>další schopnosti (</a:t>
            </a:r>
            <a:r>
              <a:rPr lang="cs-CZ" dirty="0" err="1"/>
              <a:t>docilita</a:t>
            </a:r>
            <a:r>
              <a:rPr lang="cs-CZ" dirty="0"/>
              <a:t>, anticipace…)</a:t>
            </a:r>
          </a:p>
        </p:txBody>
      </p:sp>
    </p:spTree>
    <p:extLst>
      <p:ext uri="{BB962C8B-B14F-4D97-AF65-F5344CB8AC3E}">
        <p14:creationId xmlns:p14="http://schemas.microsoft.com/office/powerpoint/2010/main" val="907109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dirty="0"/>
              <a:t>Relace mezi pohybovými dovednostmi a schopnostmi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vrozené X získané</a:t>
            </a:r>
          </a:p>
          <a:p>
            <a:pPr>
              <a:defRPr/>
            </a:pPr>
            <a:r>
              <a:rPr lang="cs-CZ" sz="2800" dirty="0"/>
              <a:t>vztah je oboustranný a reciproční</a:t>
            </a:r>
          </a:p>
          <a:p>
            <a:pPr>
              <a:defRPr/>
            </a:pPr>
            <a:r>
              <a:rPr lang="cs-CZ" sz="2800" dirty="0"/>
              <a:t>v procesu osvojování dovedností se rozvíjejí schopnosti</a:t>
            </a:r>
          </a:p>
          <a:p>
            <a:pPr>
              <a:defRPr/>
            </a:pPr>
            <a:r>
              <a:rPr lang="cs-CZ" sz="2800" dirty="0"/>
              <a:t>schopnosti jsou generalizované, dovednosti úkolově specifické</a:t>
            </a:r>
          </a:p>
          <a:p>
            <a:pPr>
              <a:defRPr/>
            </a:pPr>
            <a:r>
              <a:rPr lang="cs-CZ" sz="2800" dirty="0"/>
              <a:t>počet schopností je omezený (50), dovedností je nekonečný počet</a:t>
            </a:r>
          </a:p>
        </p:txBody>
      </p:sp>
    </p:spTree>
    <p:extLst>
      <p:ext uri="{BB962C8B-B14F-4D97-AF65-F5344CB8AC3E}">
        <p14:creationId xmlns:p14="http://schemas.microsoft.com/office/powerpoint/2010/main" val="27845513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/>
              <a:t>Oblast regulované soustavy</a:t>
            </a:r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/>
              <a:t>silové předpoklady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 dirty="0"/>
          </a:p>
          <a:p>
            <a:pPr eaLnBrk="1" hangingPunct="1">
              <a:defRPr/>
            </a:pPr>
            <a:r>
              <a:rPr lang="cs-CZ" sz="2800" dirty="0"/>
              <a:t>kloubní pohyblivost</a:t>
            </a:r>
          </a:p>
          <a:p>
            <a:pPr eaLnBrk="1" hangingPunct="1">
              <a:defRPr/>
            </a:pPr>
            <a:endParaRPr lang="cs-CZ" sz="2800" dirty="0"/>
          </a:p>
          <a:p>
            <a:pPr eaLnBrk="1" hangingPunct="1">
              <a:defRPr/>
            </a:pPr>
            <a:r>
              <a:rPr lang="cs-CZ" sz="2800" dirty="0"/>
              <a:t>pružnost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 dirty="0"/>
          </a:p>
          <a:p>
            <a:pPr eaLnBrk="1" hangingPunct="1">
              <a:defRPr/>
            </a:pPr>
            <a:r>
              <a:rPr lang="cs-CZ" sz="2800" dirty="0"/>
              <a:t>optimální aktivita reflexního systému </a:t>
            </a:r>
          </a:p>
          <a:p>
            <a:pPr eaLnBrk="1" hangingPunct="1">
              <a:defRPr/>
            </a:pPr>
            <a:endParaRPr lang="cs-CZ" sz="2800" dirty="0"/>
          </a:p>
          <a:p>
            <a:pPr eaLnBrk="1" hangingPunct="1">
              <a:defRPr/>
            </a:pPr>
            <a:endParaRPr lang="cs-CZ" sz="2800" dirty="0"/>
          </a:p>
        </p:txBody>
      </p:sp>
      <p:pic>
        <p:nvPicPr>
          <p:cNvPr id="8196" name="Picture 5" descr="reg_sousta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412875"/>
            <a:ext cx="4038600" cy="374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8795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/>
              <a:t>Oblast regulovaného pohybu</a:t>
            </a:r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/>
              <a:t>schopnost sdružování</a:t>
            </a:r>
          </a:p>
          <a:p>
            <a:pPr eaLnBrk="1" hangingPunct="1">
              <a:defRPr/>
            </a:pPr>
            <a:r>
              <a:rPr lang="cs-CZ" sz="2800" dirty="0"/>
              <a:t>schopnost přestavby</a:t>
            </a:r>
          </a:p>
          <a:p>
            <a:pPr eaLnBrk="1" hangingPunct="1">
              <a:defRPr/>
            </a:pPr>
            <a:r>
              <a:rPr lang="cs-CZ" sz="2800" dirty="0"/>
              <a:t>schopnost řešit časovou strukturu pohybu (</a:t>
            </a:r>
            <a:r>
              <a:rPr lang="cs-CZ" sz="2800" dirty="0" err="1"/>
              <a:t>timing</a:t>
            </a:r>
            <a:r>
              <a:rPr lang="cs-CZ" sz="2800" dirty="0"/>
              <a:t>)</a:t>
            </a:r>
          </a:p>
          <a:p>
            <a:pPr eaLnBrk="1" hangingPunct="1">
              <a:defRPr/>
            </a:pPr>
            <a:endParaRPr lang="cs-CZ" sz="2800" dirty="0"/>
          </a:p>
        </p:txBody>
      </p:sp>
      <p:pic>
        <p:nvPicPr>
          <p:cNvPr id="9220" name="Picture 5" descr="reg_pohy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484313"/>
            <a:ext cx="4038600" cy="374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6328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Biologický podklad KS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700213"/>
            <a:ext cx="85502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49041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Biologický podklad KS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484313"/>
            <a:ext cx="4319588" cy="44021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z="2800" b="1" dirty="0"/>
              <a:t>Analyzátory </a:t>
            </a:r>
            <a:r>
              <a:rPr lang="cs-CZ" sz="2800" b="1" dirty="0" err="1"/>
              <a:t>I.druhu</a:t>
            </a:r>
            <a:r>
              <a:rPr lang="cs-CZ" sz="2800" b="1" dirty="0"/>
              <a:t>:</a:t>
            </a:r>
          </a:p>
          <a:p>
            <a:pPr eaLnBrk="1" hangingPunct="1">
              <a:defRPr/>
            </a:pPr>
            <a:r>
              <a:rPr lang="cs-CZ" sz="2800" dirty="0"/>
              <a:t>a) zrakový</a:t>
            </a:r>
          </a:p>
          <a:p>
            <a:pPr eaLnBrk="1" hangingPunct="1">
              <a:defRPr/>
            </a:pPr>
            <a:r>
              <a:rPr lang="cs-CZ" sz="2800" dirty="0"/>
              <a:t>b) sluchový</a:t>
            </a:r>
          </a:p>
          <a:p>
            <a:pPr eaLnBrk="1" hangingPunct="1">
              <a:defRPr/>
            </a:pPr>
            <a:r>
              <a:rPr lang="cs-CZ" sz="2800" dirty="0"/>
              <a:t>c) vestibulární</a:t>
            </a:r>
          </a:p>
          <a:p>
            <a:pPr eaLnBrk="1" hangingPunct="1">
              <a:defRPr/>
            </a:pPr>
            <a:r>
              <a:rPr lang="cs-CZ" sz="2800" dirty="0"/>
              <a:t>d) kinestetické</a:t>
            </a:r>
          </a:p>
          <a:p>
            <a:pPr eaLnBrk="1" hangingPunct="1">
              <a:defRPr/>
            </a:pPr>
            <a:r>
              <a:rPr lang="cs-CZ" sz="2800" dirty="0"/>
              <a:t>e) </a:t>
            </a:r>
            <a:r>
              <a:rPr lang="cs-CZ" sz="2800" dirty="0" err="1"/>
              <a:t>somatosenzorické</a:t>
            </a:r>
            <a:endParaRPr lang="cs-CZ" sz="2800" dirty="0"/>
          </a:p>
          <a:p>
            <a:pPr eaLnBrk="1" hangingPunct="1">
              <a:defRPr/>
            </a:pPr>
            <a:r>
              <a:rPr lang="cs-CZ" sz="2800" dirty="0"/>
              <a:t>f) časový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800" dirty="0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4716463" y="1916113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cs-CZ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4822825" y="1484313"/>
            <a:ext cx="4321175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Analyzátory </a:t>
            </a:r>
            <a:r>
              <a:rPr lang="cs-CZ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II.druhu</a:t>
            </a: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a) svalová vřeténka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b) Golgiho tělíska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c) Ruffiniho tělíska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d) </a:t>
            </a:r>
            <a:r>
              <a:rPr lang="cs-CZ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Pacciniho</a:t>
            </a: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tělíska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e) kloubní receptory</a:t>
            </a:r>
          </a:p>
        </p:txBody>
      </p:sp>
    </p:spTree>
    <p:extLst>
      <p:ext uri="{BB962C8B-B14F-4D97-AF65-F5344CB8AC3E}">
        <p14:creationId xmlns:p14="http://schemas.microsoft.com/office/powerpoint/2010/main" val="294088487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077200" cy="6334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/>
              <a:t>Diagnostika KS</a:t>
            </a:r>
            <a:br>
              <a:rPr lang="cs-CZ" dirty="0"/>
            </a:br>
            <a:r>
              <a:rPr lang="cs-CZ" sz="2400" dirty="0"/>
              <a:t>laboratorní X terénní 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80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800" dirty="0"/>
              <a:t>jednotlivé komponenty </a:t>
            </a:r>
            <a:r>
              <a:rPr lang="cs-CZ" sz="2400" dirty="0"/>
              <a:t>(</a:t>
            </a:r>
            <a:r>
              <a:rPr lang="cs-CZ" sz="2400" dirty="0" err="1"/>
              <a:t>difrenciační</a:t>
            </a:r>
            <a:r>
              <a:rPr lang="cs-CZ" sz="2400" dirty="0"/>
              <a:t>, </a:t>
            </a:r>
            <a:r>
              <a:rPr lang="cs-CZ" sz="2400" dirty="0" err="1"/>
              <a:t>rovnováhová</a:t>
            </a:r>
            <a:r>
              <a:rPr lang="cs-CZ" sz="2400" dirty="0"/>
              <a:t>, rytmická, orientační)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sz="2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800" dirty="0"/>
              <a:t>celkové testování KS: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dirty="0"/>
              <a:t>1) složitost pohybu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dirty="0"/>
              <a:t>2) přesnost provedení pohybu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dirty="0"/>
              <a:t>3) rychlost splnění zadaného pohybového úkolu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dirty="0"/>
              <a:t>4) učenlivost (</a:t>
            </a:r>
            <a:r>
              <a:rPr lang="cs-CZ" dirty="0" err="1"/>
              <a:t>docilita</a:t>
            </a:r>
            <a:r>
              <a:rPr lang="cs-CZ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dirty="0"/>
              <a:t>5) uchování (retence)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17059929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/>
              <a:t>Přehled základních motorických testů:</a:t>
            </a:r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/>
              <a:t>Rychlostní projev: běh s kotoulem, sestava s tyčí, test 4x10 s obíháním met</a:t>
            </a:r>
          </a:p>
          <a:p>
            <a:pPr eaLnBrk="1" hangingPunct="1">
              <a:defRPr/>
            </a:pPr>
            <a:r>
              <a:rPr lang="cs-CZ" sz="2400" dirty="0" err="1"/>
              <a:t>Rovnováhová</a:t>
            </a:r>
            <a:r>
              <a:rPr lang="cs-CZ" sz="2400" dirty="0"/>
              <a:t> s.: </a:t>
            </a:r>
            <a:r>
              <a:rPr lang="cs-CZ" sz="2400" dirty="0" err="1"/>
              <a:t>cefalografie</a:t>
            </a:r>
            <a:r>
              <a:rPr lang="cs-CZ" sz="2400" dirty="0"/>
              <a:t>, </a:t>
            </a:r>
            <a:r>
              <a:rPr lang="cs-CZ" sz="2400" dirty="0" err="1"/>
              <a:t>stabilometrie</a:t>
            </a:r>
            <a:r>
              <a:rPr lang="cs-CZ" sz="2400" dirty="0"/>
              <a:t>, výdrže ve stoji jednonož</a:t>
            </a:r>
          </a:p>
          <a:p>
            <a:pPr eaLnBrk="1" hangingPunct="1">
              <a:defRPr/>
            </a:pPr>
            <a:r>
              <a:rPr lang="cs-CZ" sz="2400" dirty="0"/>
              <a:t>Rytmická s.: </a:t>
            </a:r>
            <a:r>
              <a:rPr lang="cs-CZ" sz="2400" dirty="0" err="1"/>
              <a:t>rytmograf</a:t>
            </a:r>
            <a:r>
              <a:rPr lang="cs-CZ" sz="2400" dirty="0"/>
              <a:t>, nerytmické bubnování, přeskoky švihadla v </a:t>
            </a:r>
            <a:r>
              <a:rPr lang="cs-CZ" sz="2400" dirty="0" err="1"/>
              <a:t>konst</a:t>
            </a:r>
            <a:r>
              <a:rPr lang="cs-CZ" sz="2400" dirty="0"/>
              <a:t>. tempu</a:t>
            </a:r>
          </a:p>
          <a:p>
            <a:pPr eaLnBrk="1" hangingPunct="1">
              <a:defRPr/>
            </a:pPr>
            <a:r>
              <a:rPr lang="cs-CZ" sz="2400" dirty="0"/>
              <a:t>Orientační – vertikální výskok s maximálním úhlem, střelba na koš</a:t>
            </a:r>
          </a:p>
          <a:p>
            <a:pPr eaLnBrk="1" hangingPunct="1">
              <a:defRPr/>
            </a:pPr>
            <a:r>
              <a:rPr lang="cs-CZ" sz="2400" dirty="0"/>
              <a:t>Reakční – </a:t>
            </a:r>
            <a:r>
              <a:rPr lang="cs-CZ" sz="2400" dirty="0" err="1"/>
              <a:t>reaktometrie</a:t>
            </a:r>
            <a:endParaRPr lang="cs-CZ" sz="2400" dirty="0"/>
          </a:p>
          <a:p>
            <a:pPr eaLnBrk="1" hangingPunct="1">
              <a:defRPr/>
            </a:pPr>
            <a:r>
              <a:rPr lang="cs-CZ" sz="2400" dirty="0"/>
              <a:t>Sdružování – opakovaná sestava s tyčí</a:t>
            </a:r>
          </a:p>
        </p:txBody>
      </p:sp>
    </p:spTree>
    <p:extLst>
      <p:ext uri="{BB962C8B-B14F-4D97-AF65-F5344CB8AC3E}">
        <p14:creationId xmlns:p14="http://schemas.microsoft.com/office/powerpoint/2010/main" val="23493031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Obecné zásady rozvoje KS</a:t>
            </a:r>
            <a:endParaRPr lang="cs-CZ" dirty="0">
              <a:solidFill>
                <a:srgbClr val="663300"/>
              </a:solidFill>
              <a:effectLst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cs-CZ" sz="2000">
                <a:effectLst/>
              </a:rPr>
              <a:t>1) vysoký objem opakování, přiměřená intenzita, na kvalitativně vysoké úrovni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cs-CZ" sz="2000">
                <a:effectLst/>
              </a:rPr>
              <a:t>2) od nejjednodušších ke složitějším cvičením (kotoul....dvojné salto)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cs-CZ" sz="2000">
                <a:effectLst/>
              </a:rPr>
              <a:t>3) od stálých podmínek k proměnlivým (uvnitř, venku, případně po různých prvcích)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cs-CZ" sz="2000">
                <a:effectLst/>
              </a:rPr>
              <a:t>4) provádět cvičení v různých obměnách (kotoul na 100 způsobů)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cs-CZ" sz="2000">
                <a:effectLst/>
              </a:rPr>
              <a:t>5) procvičovat kombinace již dříve osvojených a dokonale zvládnutých prvků (vazby)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cs-CZ" sz="2000">
                <a:effectLst/>
              </a:rPr>
              <a:t>6) cvičení provádět pod tlakem (časová tíseň, rozhodování,...)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cs-CZ" sz="2000">
                <a:effectLst/>
              </a:rPr>
              <a:t>7) cvičení s dodatečnými informacemi: omezení nebo naopak vyzdvižení funkce jednoho z analyzátorů ( cvičení se zavázanýma očima, cvičení složitějších - asymetrických  pohybů před zrcadlem).</a:t>
            </a:r>
            <a:r>
              <a:rPr lang="cs-CZ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496077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Metody rozvoje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analytická</a:t>
            </a:r>
          </a:p>
          <a:p>
            <a:pPr>
              <a:defRPr/>
            </a:pPr>
            <a:r>
              <a:rPr lang="cs-CZ" dirty="0"/>
              <a:t>kontrastu</a:t>
            </a:r>
          </a:p>
          <a:p>
            <a:pPr>
              <a:defRPr/>
            </a:pPr>
            <a:r>
              <a:rPr lang="cs-CZ" dirty="0"/>
              <a:t>opakování</a:t>
            </a:r>
          </a:p>
          <a:p>
            <a:pPr>
              <a:defRPr/>
            </a:pPr>
            <a:r>
              <a:rPr lang="cs-CZ" dirty="0"/>
              <a:t>střídavá</a:t>
            </a:r>
          </a:p>
          <a:p>
            <a:pPr>
              <a:defRPr/>
            </a:pPr>
            <a:r>
              <a:rPr lang="cs-CZ" dirty="0"/>
              <a:t>senzorické</a:t>
            </a:r>
          </a:p>
        </p:txBody>
      </p:sp>
    </p:spTree>
    <p:extLst>
      <p:ext uri="{BB962C8B-B14F-4D97-AF65-F5344CB8AC3E}">
        <p14:creationId xmlns:p14="http://schemas.microsoft.com/office/powerpoint/2010/main" val="42347477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Význam flexibility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úspěšné ovládnutí techniky pohybu</a:t>
            </a:r>
          </a:p>
          <a:p>
            <a:pPr>
              <a:defRPr/>
            </a:pPr>
            <a:r>
              <a:rPr lang="cs-CZ" sz="2800" dirty="0"/>
              <a:t>větší ekonomičnost pohybu</a:t>
            </a:r>
          </a:p>
          <a:p>
            <a:pPr>
              <a:defRPr/>
            </a:pPr>
            <a:r>
              <a:rPr lang="cs-CZ" sz="2800" dirty="0"/>
              <a:t>estetická forma pohybového projevu v některých sportech</a:t>
            </a:r>
          </a:p>
          <a:p>
            <a:pPr>
              <a:defRPr/>
            </a:pPr>
            <a:r>
              <a:rPr lang="cs-CZ" sz="2800" dirty="0"/>
              <a:t>menší pravděpodobnost postižení či zranění</a:t>
            </a:r>
          </a:p>
          <a:p>
            <a:pPr>
              <a:defRPr/>
            </a:pPr>
            <a:r>
              <a:rPr lang="cs-CZ" sz="2800" dirty="0"/>
              <a:t>zábrana defektů v držení těla</a:t>
            </a:r>
          </a:p>
          <a:p>
            <a:pPr>
              <a:defRPr/>
            </a:pPr>
            <a:r>
              <a:rPr lang="cs-CZ" sz="2800" dirty="0"/>
              <a:t>ovlivnění ostatních motorických schopností</a:t>
            </a:r>
          </a:p>
          <a:p>
            <a:pPr>
              <a:defRPr/>
            </a:pPr>
            <a:r>
              <a:rPr lang="cs-CZ" sz="2800" dirty="0"/>
              <a:t>bezproblémové pohybové aktivity každodenního života (</a:t>
            </a:r>
            <a:r>
              <a:rPr lang="cs-CZ" sz="2800" dirty="0" err="1"/>
              <a:t>Pistotnik</a:t>
            </a:r>
            <a:r>
              <a:rPr lang="cs-CZ" sz="2800" dirty="0"/>
              <a:t>, 1998)</a:t>
            </a:r>
          </a:p>
        </p:txBody>
      </p:sp>
    </p:spTree>
    <p:extLst>
      <p:ext uri="{BB962C8B-B14F-4D97-AF65-F5344CB8AC3E}">
        <p14:creationId xmlns:p14="http://schemas.microsoft.com/office/powerpoint/2010/main" val="3044432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Biologické předpoklady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agonista  X antagonista</a:t>
            </a:r>
          </a:p>
          <a:p>
            <a:pPr>
              <a:defRPr/>
            </a:pPr>
            <a:r>
              <a:rPr lang="cs-CZ" dirty="0"/>
              <a:t>reciproční inervace</a:t>
            </a:r>
          </a:p>
          <a:p>
            <a:pPr>
              <a:defRPr/>
            </a:pPr>
            <a:r>
              <a:rPr lang="cs-CZ" dirty="0"/>
              <a:t>proprioreceptory kosterních svalů – Golgiho tělíska a svalová vřeténka</a:t>
            </a:r>
          </a:p>
        </p:txBody>
      </p:sp>
    </p:spTree>
    <p:extLst>
      <p:ext uri="{BB962C8B-B14F-4D97-AF65-F5344CB8AC3E}">
        <p14:creationId xmlns:p14="http://schemas.microsoft.com/office/powerpoint/2010/main" val="1853696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404813"/>
            <a:ext cx="6769100" cy="1038225"/>
          </a:xfrm>
        </p:spPr>
        <p:txBody>
          <a:bodyPr/>
          <a:lstStyle/>
          <a:p>
            <a:pPr eaLnBrk="1" hangingPunct="1">
              <a:defRPr/>
            </a:pPr>
            <a:r>
              <a:rPr lang="cs-CZ"/>
              <a:t>Silové schopnosti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2060848"/>
            <a:ext cx="7161213" cy="30734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Pohybová schopnost překonávat, udržovat, nebo brzdit odpor svalovou kontrakcí při dynamickém, nebo statickém režimu svalové činnosti.</a:t>
            </a:r>
          </a:p>
        </p:txBody>
      </p:sp>
    </p:spTree>
    <p:extLst>
      <p:ext uri="{BB962C8B-B14F-4D97-AF65-F5344CB8AC3E}">
        <p14:creationId xmlns:p14="http://schemas.microsoft.com/office/powerpoint/2010/main" val="27027095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/>
              <a:t>Flexibilita</a:t>
            </a:r>
            <a:br>
              <a:rPr lang="cs-CZ" dirty="0"/>
            </a:br>
            <a:r>
              <a:rPr lang="cs-CZ" sz="2800" dirty="0"/>
              <a:t>metody rozvoje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M. aktivního cvičení dynamická</a:t>
            </a:r>
          </a:p>
          <a:p>
            <a:pPr eaLnBrk="1" hangingPunct="1">
              <a:defRPr/>
            </a:pPr>
            <a:r>
              <a:rPr lang="cs-CZ" dirty="0"/>
              <a:t>M. aktivního cvičení statická</a:t>
            </a:r>
          </a:p>
          <a:p>
            <a:pPr eaLnBrk="1" hangingPunct="1">
              <a:defRPr/>
            </a:pPr>
            <a:r>
              <a:rPr lang="cs-CZ" dirty="0"/>
              <a:t>M. pasivního cvičení dynamická</a:t>
            </a:r>
          </a:p>
          <a:p>
            <a:pPr eaLnBrk="1" hangingPunct="1">
              <a:defRPr/>
            </a:pPr>
            <a:r>
              <a:rPr lang="cs-CZ" dirty="0"/>
              <a:t>M. pasivního cvičení statická</a:t>
            </a:r>
          </a:p>
          <a:p>
            <a:pPr eaLnBrk="1" hangingPunct="1">
              <a:defRPr/>
            </a:pPr>
            <a:r>
              <a:rPr lang="cs-CZ" dirty="0"/>
              <a:t>M. kontrakce-relaxace-natažení</a:t>
            </a:r>
          </a:p>
          <a:p>
            <a:pPr eaLnBrk="1" hangingPunct="1">
              <a:defRPr/>
            </a:pPr>
            <a:r>
              <a:rPr lang="cs-CZ" dirty="0"/>
              <a:t>Strečink – aktivní, dynamický, statický, pasivní: 3 FÁZE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77231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600"/>
              <a:t>Zásady pro protahování aktivním statickým cvičením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/>
              <a:t>Zahřátí (5 min)</a:t>
            </a:r>
          </a:p>
          <a:p>
            <a:pPr eaLnBrk="1" hangingPunct="1">
              <a:defRPr/>
            </a:pPr>
            <a:r>
              <a:rPr lang="cs-CZ" sz="2800"/>
              <a:t>Uvolnění</a:t>
            </a:r>
          </a:p>
          <a:p>
            <a:pPr eaLnBrk="1" hangingPunct="1">
              <a:defRPr/>
            </a:pPr>
            <a:r>
              <a:rPr lang="cs-CZ" sz="2800"/>
              <a:t>Vyřazení anti- gravitační funkce</a:t>
            </a:r>
          </a:p>
          <a:p>
            <a:pPr eaLnBrk="1" hangingPunct="1">
              <a:defRPr/>
            </a:pPr>
            <a:r>
              <a:rPr lang="cs-CZ" sz="2800"/>
              <a:t>Bolest = patologická zátěž z periferie</a:t>
            </a:r>
          </a:p>
          <a:p>
            <a:pPr eaLnBrk="1" hangingPunct="1">
              <a:defRPr/>
            </a:pPr>
            <a:r>
              <a:rPr lang="cs-CZ" sz="2800"/>
              <a:t>Pomalu, tahem</a:t>
            </a:r>
          </a:p>
          <a:p>
            <a:pPr eaLnBrk="1" hangingPunct="1">
              <a:defRPr/>
            </a:pPr>
            <a:r>
              <a:rPr lang="cs-CZ" sz="2800"/>
              <a:t>Stálá volní kontrola, zacílení.</a:t>
            </a:r>
          </a:p>
          <a:p>
            <a:pPr eaLnBrk="1" hangingPunct="1">
              <a:defRPr/>
            </a:pPr>
            <a:r>
              <a:rPr lang="cs-CZ" sz="2800"/>
              <a:t>Výdrž</a:t>
            </a:r>
          </a:p>
          <a:p>
            <a:pPr eaLnBrk="1" hangingPunct="1">
              <a:defRPr/>
            </a:pPr>
            <a:r>
              <a:rPr lang="cs-CZ" sz="2800"/>
              <a:t>Kontrakce antagonisty (reciproční inervace)</a:t>
            </a:r>
          </a:p>
        </p:txBody>
      </p:sp>
    </p:spTree>
    <p:extLst>
      <p:ext uri="{BB962C8B-B14F-4D97-AF65-F5344CB8AC3E}">
        <p14:creationId xmlns:p14="http://schemas.microsoft.com/office/powerpoint/2010/main" val="34522744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/>
              <a:t>goniometrie</a:t>
            </a:r>
          </a:p>
          <a:p>
            <a:pPr eaLnBrk="1" hangingPunct="1">
              <a:defRPr/>
            </a:pPr>
            <a:r>
              <a:rPr lang="cs-CZ" dirty="0"/>
              <a:t>měření distancí</a:t>
            </a:r>
          </a:p>
          <a:p>
            <a:pPr eaLnBrk="1" hangingPunct="1">
              <a:defRPr/>
            </a:pPr>
            <a:r>
              <a:rPr lang="cs-CZ" dirty="0" err="1"/>
              <a:t>škálování</a:t>
            </a:r>
            <a:endParaRPr lang="cs-CZ" dirty="0"/>
          </a:p>
          <a:p>
            <a:pPr eaLnBrk="1" hangingPunct="1">
              <a:defRPr/>
            </a:pPr>
            <a:r>
              <a:rPr lang="cs-CZ" dirty="0"/>
              <a:t>motorické testy – binární testování</a:t>
            </a:r>
          </a:p>
          <a:p>
            <a:pPr eaLnBrk="1" hangingPunct="1">
              <a:defRPr/>
            </a:pPr>
            <a:r>
              <a:rPr lang="cs-CZ" dirty="0"/>
              <a:t>fyziologická norma  (</a:t>
            </a:r>
            <a:r>
              <a:rPr lang="cs-CZ" dirty="0" err="1"/>
              <a:t>hypo</a:t>
            </a:r>
            <a:r>
              <a:rPr lang="cs-CZ" dirty="0"/>
              <a:t>-, </a:t>
            </a:r>
            <a:r>
              <a:rPr lang="cs-CZ" dirty="0" err="1"/>
              <a:t>hypermobilita</a:t>
            </a:r>
            <a:r>
              <a:rPr lang="cs-CZ" dirty="0"/>
              <a:t>)</a:t>
            </a:r>
          </a:p>
          <a:p>
            <a:pPr eaLnBrk="1" hangingPunct="1"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78834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8D44F8-5DB6-429B-8D8D-36246D34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Studijní literatura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5F444E8-358F-46FF-90F7-94D93F361D8E}"/>
              </a:ext>
            </a:extLst>
          </p:cNvPr>
          <p:cNvSpPr/>
          <p:nvPr/>
        </p:nvSpPr>
        <p:spPr>
          <a:xfrm>
            <a:off x="1979712" y="5782669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https://pf.ujep.cz/~hnizdil/Publikace/Koordinace_web.pdf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2D5F85D-E6EB-4C9C-9AF8-24CD403CA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351457"/>
            <a:ext cx="2683074" cy="415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17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ILA_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995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0" dirty="0"/>
              <a:t>Druhy kontrakcí:</a:t>
            </a:r>
            <a:br>
              <a:rPr lang="cs-CZ" b="0" dirty="0"/>
            </a:br>
            <a:endParaRPr lang="cs-CZ" b="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276350"/>
            <a:ext cx="7543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/>
              <a:t>a) izometrická </a:t>
            </a:r>
            <a:r>
              <a:rPr lang="cs-CZ" sz="2400" dirty="0"/>
              <a:t>– nedochází ke zkrácení svalu</a:t>
            </a:r>
          </a:p>
          <a:p>
            <a:pPr eaLnBrk="1" hangingPunct="1">
              <a:defRPr/>
            </a:pPr>
            <a:r>
              <a:rPr lang="cs-CZ" sz="2400" b="1" dirty="0"/>
              <a:t>b) koncentrická </a:t>
            </a:r>
            <a:r>
              <a:rPr lang="cs-CZ" sz="2400" dirty="0"/>
              <a:t>– dochází ke zkrácení svalu a pohybu směrem k tělu</a:t>
            </a:r>
          </a:p>
          <a:p>
            <a:pPr eaLnBrk="1" hangingPunct="1">
              <a:defRPr/>
            </a:pPr>
            <a:r>
              <a:rPr lang="cs-CZ" sz="2400" b="1" dirty="0"/>
              <a:t>c) excentrická </a:t>
            </a:r>
            <a:r>
              <a:rPr lang="cs-CZ" sz="2400" dirty="0"/>
              <a:t>– dochází k prodlužování svalu a pohybu směrem od těla</a:t>
            </a:r>
          </a:p>
        </p:txBody>
      </p:sp>
      <p:pic>
        <p:nvPicPr>
          <p:cNvPr id="5124" name="Picture 3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1250" r="8438" b="9843"/>
          <a:stretch>
            <a:fillRect/>
          </a:stretch>
        </p:blipFill>
        <p:spPr bwMode="auto">
          <a:xfrm>
            <a:off x="2124075" y="3500438"/>
            <a:ext cx="5003800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242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1403350" y="620713"/>
          <a:ext cx="4478338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hoto Editor Photo" r:id="rId3" imgW="3742857" imgH="5819048" progId="MSPhotoEd.3">
                  <p:embed/>
                </p:oleObj>
              </mc:Choice>
              <mc:Fallback>
                <p:oleObj name="Photo Editor Photo" r:id="rId3" imgW="3742857" imgH="581904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4000"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620713"/>
                        <a:ext cx="4478338" cy="583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18900000" algn="ctr" rotWithShape="0">
                          <a:srgbClr val="FFCC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940425" y="981075"/>
            <a:ext cx="7543800" cy="41148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/>
              <a:t>maximální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/>
              <a:t>(absolutní)</a:t>
            </a:r>
          </a:p>
          <a:p>
            <a:pPr eaLnBrk="1" hangingPunct="1">
              <a:defRPr/>
            </a:pPr>
            <a:endParaRPr lang="cs-CZ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/>
              <a:t>rychlostní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/>
              <a:t>(dynamická)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/>
              <a:t>vytrvalostní</a:t>
            </a:r>
          </a:p>
        </p:txBody>
      </p:sp>
    </p:spTree>
    <p:extLst>
      <p:ext uri="{BB962C8B-B14F-4D97-AF65-F5344CB8AC3E}">
        <p14:creationId xmlns:p14="http://schemas.microsoft.com/office/powerpoint/2010/main" val="6351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Biologický základ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a) příčný průřez svalu resp. poměr průřezu rychlých a pomalých vláken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b) nitrosvalová koordinace - počet aktivovaných (inervovaných)  motorických jednotek - rychlost jejich zapojení a synchronizace v čase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c) mezisvalová koordinace - souhra svalů  rozhodujících pro vykonání pohybu (dosažení  maxima ve stejném čase) a současně relaxace antagonistů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d) zásoby energetických zdrojů a jejich mobilizace, enzymatická aktivita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e) elasticita svalů a šlach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275034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1728</Words>
  <Application>Microsoft Office PowerPoint</Application>
  <PresentationFormat>Předvádění na obrazovce (4:3)</PresentationFormat>
  <Paragraphs>343</Paragraphs>
  <Slides>53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9" baseType="lpstr">
      <vt:lpstr>Arial</vt:lpstr>
      <vt:lpstr>Calibri</vt:lpstr>
      <vt:lpstr>Tahoma</vt:lpstr>
      <vt:lpstr>Wingdings</vt:lpstr>
      <vt:lpstr>Motiv systému Office</vt:lpstr>
      <vt:lpstr>Photo Editor Photo</vt:lpstr>
      <vt:lpstr>Motorické schopnosti</vt:lpstr>
      <vt:lpstr>Taxonomie motorických schopností</vt:lpstr>
      <vt:lpstr>Struktura prezentací</vt:lpstr>
      <vt:lpstr>Relace mezi pohybovými dovednostmi a schopnostmi</vt:lpstr>
      <vt:lpstr>Silové schopnosti</vt:lpstr>
      <vt:lpstr>Prezentace aplikace PowerPoint</vt:lpstr>
      <vt:lpstr>Druhy kontrakcí: </vt:lpstr>
      <vt:lpstr>Prezentace aplikace PowerPoint</vt:lpstr>
      <vt:lpstr>Biologický základ </vt:lpstr>
      <vt:lpstr>Biologický základ </vt:lpstr>
      <vt:lpstr>Diagnostika</vt:lpstr>
      <vt:lpstr>Základní požadavky tréninku jednotlivých druhů síly: </vt:lpstr>
      <vt:lpstr>Metody využívající maximálních odporů:</vt:lpstr>
      <vt:lpstr>Metody využívající nemaximálních odporů překonávaných nemaximální rychlostí: </vt:lpstr>
      <vt:lpstr>Metody využívající nemaximálních odporů překonávaných maximální rychlostí: </vt:lpstr>
      <vt:lpstr>Metodotvorné činitele  (platí pro všechny metody rozvoje všech pohybových schopností = umět konkrétně aplikovat)</vt:lpstr>
      <vt:lpstr>Převzato: Zicháček 2007</vt:lpstr>
      <vt:lpstr>Studijní literatura</vt:lpstr>
      <vt:lpstr>Vytrvalostní schopnosti (endurance abilities, Ausdauerfähigkeit)</vt:lpstr>
      <vt:lpstr>Členení VS –strukturální hledisko</vt:lpstr>
      <vt:lpstr>Členení VS – časové a energetické hledisko</vt:lpstr>
      <vt:lpstr>Biologický podklad VS</vt:lpstr>
      <vt:lpstr>Diagnostika VS</vt:lpstr>
      <vt:lpstr>Metody rozvoje VS</vt:lpstr>
      <vt:lpstr>Studijní literatura</vt:lpstr>
      <vt:lpstr>Rychlostní schopnosti (speed, Schnelligkeit)</vt:lpstr>
      <vt:lpstr>Struktura RS</vt:lpstr>
      <vt:lpstr>Biologický podklad RS</vt:lpstr>
      <vt:lpstr>Diagnostika RS</vt:lpstr>
      <vt:lpstr>Metody rozvoje RS</vt:lpstr>
      <vt:lpstr>Metody rozvoje acyklické RS</vt:lpstr>
      <vt:lpstr>Metody rozvoje cyklické RS</vt:lpstr>
      <vt:lpstr>Metody rozvoje rychlosti komplexního pohybového aktu</vt:lpstr>
      <vt:lpstr>Mládež…</vt:lpstr>
      <vt:lpstr>Studijní literatura</vt:lpstr>
      <vt:lpstr>Koordinační schopnosti </vt:lpstr>
      <vt:lpstr>Prezentace aplikace PowerPoint</vt:lpstr>
      <vt:lpstr>Struktura KS</vt:lpstr>
      <vt:lpstr>Oblast regulátorů</vt:lpstr>
      <vt:lpstr>Oblast regulované soustavy</vt:lpstr>
      <vt:lpstr>Oblast regulovaného pohybu</vt:lpstr>
      <vt:lpstr>Biologický podklad KS</vt:lpstr>
      <vt:lpstr>Biologický podklad KS</vt:lpstr>
      <vt:lpstr>Diagnostika KS laboratorní X terénní  </vt:lpstr>
      <vt:lpstr>Přehled základních motorických testů:</vt:lpstr>
      <vt:lpstr>Obecné zásady rozvoje KS</vt:lpstr>
      <vt:lpstr>Metody rozvoje</vt:lpstr>
      <vt:lpstr>Význam flexibility</vt:lpstr>
      <vt:lpstr>Biologické předpoklady</vt:lpstr>
      <vt:lpstr>Flexibilita metody rozvoje</vt:lpstr>
      <vt:lpstr>Zásady pro protahování aktivním statickým cvičením</vt:lpstr>
      <vt:lpstr>Diagnostika</vt:lpstr>
      <vt:lpstr>Studijní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Taxonomie motorických schopností</dc:title>
  <dc:creator>admin</dc:creator>
  <cp:lastModifiedBy>John Nested</cp:lastModifiedBy>
  <cp:revision>16</cp:revision>
  <dcterms:created xsi:type="dcterms:W3CDTF">2013-03-23T19:37:20Z</dcterms:created>
  <dcterms:modified xsi:type="dcterms:W3CDTF">2020-11-15T09:03:10Z</dcterms:modified>
</cp:coreProperties>
</file>