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2" r:id="rId12"/>
    <p:sldId id="274" r:id="rId13"/>
    <p:sldId id="275" r:id="rId14"/>
    <p:sldId id="276" r:id="rId15"/>
    <p:sldId id="329" r:id="rId16"/>
    <p:sldId id="277" r:id="rId17"/>
    <p:sldId id="330" r:id="rId18"/>
    <p:sldId id="279" r:id="rId19"/>
    <p:sldId id="280" r:id="rId20"/>
    <p:sldId id="281" r:id="rId21"/>
    <p:sldId id="282" r:id="rId22"/>
    <p:sldId id="286" r:id="rId23"/>
    <p:sldId id="288" r:id="rId24"/>
    <p:sldId id="332" r:id="rId25"/>
    <p:sldId id="290" r:id="rId26"/>
    <p:sldId id="307" r:id="rId27"/>
    <p:sldId id="292" r:id="rId28"/>
    <p:sldId id="293" r:id="rId29"/>
    <p:sldId id="295" r:id="rId30"/>
    <p:sldId id="300" r:id="rId31"/>
    <p:sldId id="304" r:id="rId32"/>
    <p:sldId id="305" r:id="rId33"/>
    <p:sldId id="306" r:id="rId34"/>
    <p:sldId id="333" r:id="rId35"/>
    <p:sldId id="309" r:id="rId36"/>
    <p:sldId id="317" r:id="rId37"/>
    <p:sldId id="318" r:id="rId38"/>
    <p:sldId id="319" r:id="rId39"/>
    <p:sldId id="320" r:id="rId40"/>
    <p:sldId id="321" r:id="rId41"/>
    <p:sldId id="323" r:id="rId42"/>
    <p:sldId id="324" r:id="rId43"/>
    <p:sldId id="325" r:id="rId44"/>
    <p:sldId id="326" r:id="rId45"/>
    <p:sldId id="327" r:id="rId46"/>
    <p:sldId id="334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19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26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49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9A158-35D0-474C-8A98-7903A5AA56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13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10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86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49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1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52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2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80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6998-8332-43F6-88C9-CBA00EC5B3A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29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6998-8332-43F6-88C9-CBA00EC5B3AF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D94B-4C68-44AA-A029-D2C6F42B6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98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portovninoviny.cz/zpravy/index_img.php?id=23265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z/url?sa=i&amp;rct=j&amp;q=&amp;esrc=s&amp;frm=1&amp;source=images&amp;cd=&amp;cad=rja&amp;docid=5lJ7yBFkQGHNnM&amp;tbnid=E4xcgK2bhptlDM:&amp;ved=0CAUQjRw&amp;url=http://rmlcek.webovastranka.cz/image/389/5921&amp;ei=8aZQUZ-ODoeJtAaq4YHIDA&amp;bvm=bv.44158598,d.Yms&amp;psig=AFQjCNHFwZC_t4hG82yHwh_0NqBv_j5jCg&amp;ust=136432644958426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z/url?sa=i&amp;rct=j&amp;q=&amp;esrc=s&amp;source=images&amp;cd=&amp;cad=rja&amp;uact=8&amp;ved=0CAcQjRw&amp;url=http://www.thestar.com/sports/olympics/2011/12/01/toronto_crosscountry_skiing_ace_reaching_new_heights.html&amp;ei=X6csVYmHO4raauXEgOgF&amp;bvm=bv.90790515,d.d2s&amp;psig=AFQjCNFt4U6Gt2mdS2m83R6kpnYT-NoK6Q&amp;ust=14290761748272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ved=0CAcQjRw&amp;url=http://www.lnservis.cz/web/?PRO_OKNA:OKENN%C3%8D_KLIKY&amp;ei=2qYsVcK7IJDPaN3pgOgH&amp;psig=AFQjCNHVX2skgrlPuQgidXeieYoyxWzIqQ&amp;ust=1429075707148348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cs-CZ" dirty="0"/>
              <a:t>Motor skills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 rtl="0">
              <a:buNone/>
            </a:pPr>
            <a:r>
              <a:rPr lang="cs-CZ" dirty="0"/>
              <a:t>Motor skills are the general capacities of an individual, manifested in the results of physical activity, otherwise they are hidden, latent (Měkota 2007).</a:t>
            </a:r>
          </a:p>
          <a:p>
            <a:pPr marL="0" indent="0" algn="ctr" rtl="0">
              <a:buNone/>
            </a:pPr>
            <a:endParaRPr lang="cs-CZ" dirty="0"/>
          </a:p>
          <a:p>
            <a:pPr algn="l" rtl="0"/>
            <a:r>
              <a:rPr lang="cs-CZ" dirty="0"/>
              <a:t>strong</a:t>
            </a:r>
          </a:p>
          <a:p>
            <a:pPr algn="l" rtl="0"/>
            <a:r>
              <a:rPr lang="cs-CZ" dirty="0"/>
              <a:t>speed</a:t>
            </a:r>
          </a:p>
          <a:p>
            <a:pPr algn="l" rtl="0"/>
            <a:r>
              <a:rPr lang="cs-CZ" dirty="0"/>
              <a:t>perseverance</a:t>
            </a:r>
          </a:p>
          <a:p>
            <a:pPr algn="l" rtl="0"/>
            <a:r>
              <a:rPr lang="cs-CZ" dirty="0"/>
              <a:t>coordination</a:t>
            </a:r>
          </a:p>
        </p:txBody>
      </p:sp>
    </p:spTree>
    <p:extLst>
      <p:ext uri="{BB962C8B-B14F-4D97-AF65-F5344CB8AC3E}">
        <p14:creationId xmlns:p14="http://schemas.microsoft.com/office/powerpoint/2010/main" val="386017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/>
              <a:t>Diagnostics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Tests: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cs-CZ" sz="2400" b="1" dirty="0"/>
              <a:t>the maximum size of the overcome resistance.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cs-CZ" sz="2400" b="1" dirty="0"/>
              <a:t>maximum number of repetitions with appropriate resistance.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cs-CZ" sz="2400" b="1" dirty="0"/>
              <a:t>distance or height covered.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cs-CZ" sz="2400" b="1" dirty="0"/>
              <a:t>other characteristics using instrumentation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cs-CZ" sz="2400" b="1" dirty="0"/>
              <a:t> (speed of movement, magnitude or speed of force)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cs-CZ" sz="2400" b="1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Dynamometry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1992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sz="2800"/>
              <a:t>Basic training requirements for individual types of strength:</a:t>
            </a:r>
            <a:br>
              <a:rPr lang="cs-CZ" sz="2800"/>
            </a:br>
            <a:endParaRPr lang="cs-CZ" sz="2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endParaRPr lang="cs-CZ"/>
          </a:p>
          <a:p>
            <a:pPr algn="l" rtl="0" eaLnBrk="1" hangingPunct="1">
              <a:defRPr/>
            </a:pPr>
            <a:r>
              <a:rPr lang="cs-CZ"/>
              <a:t>Absolute force → high resistance</a:t>
            </a:r>
          </a:p>
          <a:p>
            <a:pPr algn="l" rtl="0" eaLnBrk="1" hangingPunct="1">
              <a:defRPr/>
            </a:pPr>
            <a:r>
              <a:rPr lang="cs-CZ"/>
              <a:t>Fast and explosive force → high speed,</a:t>
            </a:r>
          </a:p>
          <a:p>
            <a:pPr algn="l" rtl="0" eaLnBrk="1" hangingPunct="1">
              <a:defRPr/>
            </a:pPr>
            <a:r>
              <a:rPr lang="cs-CZ"/>
              <a:t>Endurance strength → high number of repetitions</a:t>
            </a:r>
          </a:p>
          <a:p>
            <a:pPr algn="l" rtl="0"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384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 eaLnBrk="1" hangingPunct="1">
              <a:defRPr/>
            </a:pPr>
            <a:r>
              <a:rPr lang="cs-CZ" sz="4000" dirty="0"/>
              <a:t>Methods using maximum resistances: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defRPr/>
            </a:pPr>
            <a:r>
              <a:rPr lang="cs-CZ" b="1" i="1" dirty="0">
                <a:effectLst/>
              </a:rPr>
              <a:t>and) </a:t>
            </a:r>
            <a:r>
              <a:rPr lang="en-US" b="1" i="1" dirty="0" err="1">
                <a:effectLst/>
              </a:rPr>
              <a:t>method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maximum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effort</a:t>
            </a:r>
            <a:r>
              <a:rPr lang="en-US" b="1" i="1" dirty="0">
                <a:effectLst/>
              </a:rPr>
              <a:t> (</a:t>
            </a:r>
            <a:r>
              <a:rPr lang="en-US" b="1" i="1" dirty="0" err="1">
                <a:effectLst/>
              </a:rPr>
              <a:t>weightlifting</a:t>
            </a:r>
            <a:r>
              <a:rPr lang="en-US" b="1" i="1" dirty="0">
                <a:effectLst/>
              </a:rPr>
              <a:t>)</a:t>
            </a:r>
            <a:endParaRPr lang="en-US" dirty="0">
              <a:effectLst/>
            </a:endParaRPr>
          </a:p>
          <a:p>
            <a:pPr marL="609600" indent="-609600" algn="l" rtl="0" eaLnBrk="1" hangingPunct="1">
              <a:defRPr/>
            </a:pPr>
            <a:r>
              <a:rPr lang="cs-CZ" b="1" i="1" dirty="0">
                <a:effectLst/>
              </a:rPr>
              <a:t>b) </a:t>
            </a:r>
            <a:r>
              <a:rPr lang="en-US" b="1" i="1" dirty="0" err="1">
                <a:effectLst/>
              </a:rPr>
              <a:t>method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eccentric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effort</a:t>
            </a:r>
            <a:endParaRPr lang="en-US" dirty="0">
              <a:effectLst/>
            </a:endParaRPr>
          </a:p>
          <a:p>
            <a:pPr marL="609600" indent="-609600" algn="l" rtl="0" eaLnBrk="1" hangingPunct="1">
              <a:defRPr/>
            </a:pPr>
            <a:r>
              <a:rPr lang="cs-CZ" b="1" i="1" dirty="0">
                <a:effectLst/>
              </a:rPr>
              <a:t>C) </a:t>
            </a:r>
            <a:r>
              <a:rPr lang="en-US" b="1" i="1" dirty="0" err="1">
                <a:effectLst/>
              </a:rPr>
              <a:t>method</a:t>
            </a:r>
            <a:r>
              <a:rPr lang="en-US" b="1" i="1" dirty="0">
                <a:effectLst/>
              </a:rPr>
              <a:t> </a:t>
            </a:r>
            <a:r>
              <a:rPr lang="en-US" b="1" i="1" dirty="0" err="1">
                <a:effectLst/>
              </a:rPr>
              <a:t>isometric</a:t>
            </a:r>
            <a:endParaRPr lang="en-US" dirty="0">
              <a:effectLst/>
            </a:endParaRPr>
          </a:p>
          <a:p>
            <a:pPr marL="609600" indent="-609600" algn="l" rtl="0" eaLnBrk="1" hangingPunct="1">
              <a:defRPr/>
            </a:pPr>
            <a:endParaRPr lang="cs-CZ" dirty="0"/>
          </a:p>
        </p:txBody>
      </p:sp>
      <p:pic>
        <p:nvPicPr>
          <p:cNvPr id="15364" name="Picture 5" descr="Iránský vzpěrač Bihdad Salímíkordasíabí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65625"/>
            <a:ext cx="3429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36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 eaLnBrk="1" hangingPunct="1"/>
            <a:r>
              <a:rPr lang="en-US" altLang="cs-CZ" sz="2800">
                <a:solidFill>
                  <a:schemeClr val="tx1"/>
                </a:solidFill>
                <a:effectLst/>
              </a:rPr>
              <a:t>Methods using non-maximum resistances overcome by non-maximum speed</a:t>
            </a:r>
            <a:r>
              <a:rPr lang="cs-CZ" altLang="cs-CZ" sz="2800">
                <a:solidFill>
                  <a:schemeClr val="tx1"/>
                </a:solidFill>
                <a:effectLst/>
              </a:rPr>
              <a:t>:</a:t>
            </a:r>
            <a:br>
              <a:rPr lang="en-US" altLang="cs-CZ" sz="3200">
                <a:solidFill>
                  <a:schemeClr val="tx1"/>
                </a:solidFill>
                <a:effectLst/>
              </a:rPr>
            </a:br>
            <a:endParaRPr lang="cs-CZ" altLang="cs-CZ" sz="3200">
              <a:solidFill>
                <a:schemeClr val="tx1"/>
              </a:solidFill>
              <a:effectLst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defRPr/>
            </a:pPr>
            <a:r>
              <a:rPr lang="cs-CZ" b="1" i="1">
                <a:effectLst/>
              </a:rPr>
              <a:t>and) </a:t>
            </a:r>
            <a:r>
              <a:rPr lang="en-US" b="1" i="1">
                <a:effectLst/>
              </a:rPr>
              <a:t>repeated effort method (bodybuilding)</a:t>
            </a:r>
            <a:endParaRPr lang="en-US">
              <a:effectLst/>
            </a:endParaRPr>
          </a:p>
          <a:p>
            <a:pPr marL="609600" indent="-609600" algn="l" rtl="0" eaLnBrk="1" hangingPunct="1">
              <a:defRPr/>
            </a:pPr>
            <a:r>
              <a:rPr lang="cs-CZ" b="1" i="1">
                <a:effectLst/>
              </a:rPr>
              <a:t>b) </a:t>
            </a:r>
            <a:r>
              <a:rPr lang="en-US" b="1" i="1">
                <a:effectLst/>
              </a:rPr>
              <a:t>isokinetic method</a:t>
            </a:r>
            <a:endParaRPr lang="en-US">
              <a:effectLst/>
            </a:endParaRPr>
          </a:p>
          <a:p>
            <a:pPr marL="609600" indent="-609600" algn="l" rtl="0" eaLnBrk="1" hangingPunct="1">
              <a:defRPr/>
            </a:pPr>
            <a:r>
              <a:rPr lang="cs-CZ" b="1" i="1">
                <a:effectLst/>
              </a:rPr>
              <a:t>C) </a:t>
            </a:r>
            <a:r>
              <a:rPr lang="en-US" b="1" i="1">
                <a:effectLst/>
              </a:rPr>
              <a:t>intermediate method</a:t>
            </a:r>
            <a:endParaRPr lang="en-US">
              <a:effectLst/>
            </a:endParaRPr>
          </a:p>
          <a:p>
            <a:pPr marL="609600" indent="-609600" algn="l" rtl="0" eaLnBrk="1" hangingPunct="1">
              <a:defRPr/>
            </a:pPr>
            <a:r>
              <a:rPr lang="cs-CZ" b="1" i="1">
                <a:effectLst/>
              </a:rPr>
              <a:t>d) </a:t>
            </a:r>
            <a:r>
              <a:rPr lang="en-US" b="1" i="1">
                <a:effectLst/>
              </a:rPr>
              <a:t>endurance method</a:t>
            </a:r>
            <a:endParaRPr lang="en-US">
              <a:effectLst/>
            </a:endParaRPr>
          </a:p>
          <a:p>
            <a:pPr marL="609600" indent="-609600" algn="l" rtl="0" eaLnBrk="1" hangingPunct="1">
              <a:defRPr/>
            </a:pPr>
            <a:r>
              <a:rPr lang="cs-CZ" b="1" i="1">
                <a:effectLst/>
              </a:rPr>
              <a:t>e) m</a:t>
            </a:r>
            <a:r>
              <a:rPr lang="en-US" b="1" i="1">
                <a:effectLst/>
              </a:rPr>
              <a:t>pyramid etode</a:t>
            </a:r>
            <a:endParaRPr lang="en-US">
              <a:effectLst/>
            </a:endParaRPr>
          </a:p>
          <a:p>
            <a:pPr marL="609600" indent="-609600" algn="l" rtl="0" eaLnBrk="1" hangingPunct="1">
              <a:defRPr/>
            </a:pPr>
            <a:endParaRPr lang="cs-CZ"/>
          </a:p>
        </p:txBody>
      </p:sp>
      <p:pic>
        <p:nvPicPr>
          <p:cNvPr id="16388" name="Picture 5" descr="http://thumbnail033.mylivepage.com/chunk33/531970/389/small_kulturista.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4149725"/>
            <a:ext cx="19272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248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https://encrypted-tbn3.gstatic.com/images?q=tbn:ANd9GcRiivJ-WOTk5qBovo0X9dvTwLW8vZHoivpum5skT8tiudt22F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20211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https://encrypted-tbn0.gstatic.com/images?q=tbn:ANd9GcTLb5tS8IbY-Z2EAsFpvZS9NJLnbW4joPPXYxz_BAk6TrtiETMH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420846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 eaLnBrk="1" hangingPunct="1"/>
            <a:r>
              <a:rPr lang="en-US" altLang="cs-CZ" sz="3200" b="0">
                <a:solidFill>
                  <a:schemeClr val="tx1"/>
                </a:solidFill>
                <a:effectLst/>
              </a:rPr>
              <a:t>Methods using non-maximum resistances overcome by maximum speed</a:t>
            </a:r>
            <a:r>
              <a:rPr lang="cs-CZ" altLang="cs-CZ" sz="3200" b="0">
                <a:solidFill>
                  <a:schemeClr val="tx1"/>
                </a:solidFill>
                <a:effectLst/>
              </a:rPr>
              <a:t>:</a:t>
            </a:r>
            <a:br>
              <a:rPr lang="cs-CZ" altLang="cs-CZ" sz="3200" b="0">
                <a:solidFill>
                  <a:schemeClr val="tx1"/>
                </a:solidFill>
                <a:effectLst/>
              </a:rPr>
            </a:br>
            <a:endParaRPr lang="cs-CZ" altLang="cs-CZ" sz="3200" b="0">
              <a:solidFill>
                <a:schemeClr val="tx1"/>
              </a:solidFill>
              <a:effectLst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543800" cy="4114800"/>
          </a:xfrm>
        </p:spPr>
        <p:txBody>
          <a:bodyPr/>
          <a:lstStyle/>
          <a:p>
            <a:pPr marL="609600" indent="-609600" algn="l" rtl="0" eaLnBrk="1" hangingPunct="1">
              <a:defRPr/>
            </a:pPr>
            <a:r>
              <a:rPr lang="cs-CZ" b="1" i="1" dirty="0">
                <a:effectLst/>
              </a:rPr>
              <a:t>a) m. </a:t>
            </a:r>
            <a:r>
              <a:rPr lang="cs-CZ" b="1" i="1" dirty="0" err="1">
                <a:effectLst/>
              </a:rPr>
              <a:t>plyometric</a:t>
            </a:r>
            <a:endParaRPr lang="cs-CZ" b="1" dirty="0">
              <a:effectLst/>
            </a:endParaRPr>
          </a:p>
          <a:p>
            <a:pPr marL="609600" indent="-609600" algn="l" rtl="0" eaLnBrk="1" hangingPunct="1">
              <a:defRPr/>
            </a:pPr>
            <a:r>
              <a:rPr lang="cs-CZ" b="1" i="1" dirty="0">
                <a:effectLst/>
              </a:rPr>
              <a:t>b) m. speed (dynamic effort)</a:t>
            </a:r>
            <a:endParaRPr lang="cs-CZ" b="1" dirty="0">
              <a:effectLst/>
            </a:endParaRPr>
          </a:p>
          <a:p>
            <a:pPr marL="609600" indent="-609600" algn="l" rtl="0" eaLnBrk="1" hangingPunct="1">
              <a:defRPr/>
            </a:pPr>
            <a:r>
              <a:rPr lang="cs-CZ" b="1" i="1" dirty="0">
                <a:effectLst/>
              </a:rPr>
              <a:t>c) contrasting m</a:t>
            </a:r>
          </a:p>
          <a:p>
            <a:pPr marL="609600" indent="-609600" algn="l" rtl="0" eaLnBrk="1" hangingPunct="1">
              <a:defRPr/>
            </a:pPr>
            <a:r>
              <a:rPr lang="cs-CZ" b="1" i="1" dirty="0">
                <a:effectLst/>
              </a:rPr>
              <a:t>d) round </a:t>
            </a:r>
            <a:r>
              <a:rPr lang="cs-CZ" b="1" i="1" dirty="0">
                <a:solidFill>
                  <a:schemeClr val="accent1">
                    <a:lumMod val="50000"/>
                  </a:schemeClr>
                </a:solidFill>
                <a:effectLst/>
              </a:rPr>
              <a:t>training.</a:t>
            </a:r>
          </a:p>
        </p:txBody>
      </p:sp>
    </p:spTree>
    <p:extLst>
      <p:ext uri="{BB962C8B-B14F-4D97-AF65-F5344CB8AC3E}">
        <p14:creationId xmlns:p14="http://schemas.microsoft.com/office/powerpoint/2010/main" val="3093108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cs-CZ" dirty="0" err="1"/>
              <a:t>Method-forming</a:t>
            </a:r>
            <a:r>
              <a:rPr lang="cs-CZ" dirty="0"/>
              <a:t> factors</a:t>
            </a:r>
            <a:br>
              <a:rPr lang="cs-CZ" dirty="0"/>
            </a:br>
            <a:r>
              <a:rPr lang="cs-CZ" dirty="0"/>
              <a:t> </a:t>
            </a:r>
            <a:r>
              <a:rPr lang="cs-CZ" sz="2700" dirty="0"/>
              <a:t>(applies to all methods of development of all motor skills = to be able to </a:t>
            </a:r>
            <a:r>
              <a:rPr lang="cs-CZ" sz="2700" b="1" dirty="0"/>
              <a:t>specifically</a:t>
            </a:r>
            <a:r>
              <a:rPr lang="cs-CZ" sz="2700" dirty="0"/>
              <a:t> apply)</a:t>
            </a:r>
            <a:endParaRPr lang="cs-CZ" sz="2700" dirty="0">
              <a:solidFill>
                <a:srgbClr val="663300"/>
              </a:solidFill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636912"/>
            <a:ext cx="8229600" cy="4525963"/>
          </a:xfrm>
        </p:spPr>
        <p:txBody>
          <a:bodyPr>
            <a:normAutofit/>
          </a:bodyPr>
          <a:lstStyle/>
          <a:p>
            <a:pPr marL="609600" indent="-609600" algn="l" rtl="0" eaLnBrk="1" hangingPunct="1"/>
            <a:r>
              <a:rPr lang="cs-CZ" altLang="cs-CZ" sz="2800" dirty="0">
                <a:effectLst/>
              </a:rPr>
              <a:t>Activity intensity </a:t>
            </a:r>
            <a:endParaRPr lang="cs-CZ" altLang="cs-CZ" sz="2800" i="1" dirty="0">
              <a:solidFill>
                <a:srgbClr val="663300"/>
              </a:solidFill>
              <a:effectLst/>
            </a:endParaRPr>
          </a:p>
          <a:p>
            <a:pPr marL="609600" indent="-609600" algn="l" rtl="0" eaLnBrk="1" hangingPunct="1"/>
            <a:r>
              <a:rPr lang="cs-CZ" altLang="cs-CZ" sz="2800" dirty="0">
                <a:effectLst/>
              </a:rPr>
              <a:t>Load duration	</a:t>
            </a:r>
          </a:p>
          <a:p>
            <a:pPr marL="609600" indent="-609600" algn="l" rtl="0" eaLnBrk="1" hangingPunct="1"/>
            <a:r>
              <a:rPr lang="cs-CZ" altLang="cs-CZ" sz="2800" dirty="0">
                <a:effectLst/>
              </a:rPr>
              <a:t>Number of repetitions in one series</a:t>
            </a:r>
            <a:endParaRPr lang="cs-CZ" altLang="cs-CZ" sz="2800" i="1" dirty="0">
              <a:solidFill>
                <a:srgbClr val="663300"/>
              </a:solidFill>
              <a:effectLst/>
            </a:endParaRPr>
          </a:p>
          <a:p>
            <a:pPr marL="609600" indent="-609600" algn="l" rtl="0" eaLnBrk="1" hangingPunct="1"/>
            <a:r>
              <a:rPr lang="cs-CZ" altLang="cs-CZ" sz="2800" dirty="0">
                <a:effectLst/>
              </a:rPr>
              <a:t>Length of recovery intervals in series</a:t>
            </a:r>
          </a:p>
          <a:p>
            <a:pPr marL="609600" indent="-609600" algn="l" rtl="0" eaLnBrk="1" hangingPunct="1"/>
            <a:r>
              <a:rPr lang="cs-CZ" altLang="cs-CZ" sz="2800" dirty="0">
                <a:effectLst/>
              </a:rPr>
              <a:t>Number of series </a:t>
            </a:r>
            <a:r>
              <a:rPr lang="cs-CZ" altLang="cs-CZ" sz="2800" i="1" dirty="0">
                <a:solidFill>
                  <a:srgbClr val="663300"/>
                </a:solidFill>
                <a:effectLst/>
              </a:rPr>
              <a:t> </a:t>
            </a:r>
          </a:p>
          <a:p>
            <a:pPr marL="609600" indent="-609600" algn="l" rtl="0" eaLnBrk="1" hangingPunct="1"/>
            <a:r>
              <a:rPr lang="cs-CZ" altLang="cs-CZ" sz="2800" dirty="0">
                <a:effectLst/>
              </a:rPr>
              <a:t>Duration of recovery intervals between series </a:t>
            </a:r>
            <a:endParaRPr lang="cs-CZ" altLang="cs-CZ" sz="2800" i="1" dirty="0">
              <a:solidFill>
                <a:srgbClr val="663300"/>
              </a:solidFill>
              <a:effectLst/>
            </a:endParaRPr>
          </a:p>
          <a:p>
            <a:pPr marL="609600" indent="-609600" algn="l" rtl="0" eaLnBrk="1" hangingPunct="1"/>
            <a:r>
              <a:rPr lang="cs-CZ" altLang="cs-CZ" sz="2800" dirty="0">
                <a:effectLst/>
              </a:rPr>
              <a:t>The nature of activity in recovery intervals </a:t>
            </a:r>
          </a:p>
        </p:txBody>
      </p:sp>
    </p:spTree>
    <p:extLst>
      <p:ext uri="{BB962C8B-B14F-4D97-AF65-F5344CB8AC3E}">
        <p14:creationId xmlns:p14="http://schemas.microsoft.com/office/powerpoint/2010/main" val="2832937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52" name="Rectangle 120"/>
          <p:cNvSpPr>
            <a:spLocks noGrp="1" noChangeArrowheads="1"/>
          </p:cNvSpPr>
          <p:nvPr>
            <p:ph type="title"/>
          </p:nvPr>
        </p:nvSpPr>
        <p:spPr>
          <a:xfrm>
            <a:off x="4139952" y="6256408"/>
            <a:ext cx="7543800" cy="6413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sz="1800" dirty="0"/>
              <a:t>Taken over: </a:t>
            </a:r>
            <a:r>
              <a:rPr lang="cs-CZ" sz="1800" dirty="0" err="1"/>
              <a:t>Zicháček</a:t>
            </a:r>
            <a:r>
              <a:rPr lang="cs-CZ" sz="1800" dirty="0"/>
              <a:t> 2007</a:t>
            </a:r>
          </a:p>
        </p:txBody>
      </p:sp>
      <p:graphicFrame>
        <p:nvGraphicFramePr>
          <p:cNvPr id="44149" name="Group 117"/>
          <p:cNvGraphicFramePr>
            <a:graphicFrameLocks noGrp="1"/>
          </p:cNvGraphicFramePr>
          <p:nvPr>
            <p:ph idx="4294967295"/>
          </p:nvPr>
        </p:nvGraphicFramePr>
        <p:xfrm>
          <a:off x="1116013" y="333375"/>
          <a:ext cx="7543800" cy="6837433"/>
        </p:xfrm>
        <a:graphic>
          <a:graphicData uri="http://schemas.openxmlformats.org/drawingml/2006/table">
            <a:tbl>
              <a:tblPr/>
              <a:tblGrid>
                <a:gridCol w="195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0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682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Method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The predominant effect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/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/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24">
                <a:tc vMerge="1">
                  <a:txBody>
                    <a:bodyPr/>
                    <a:lstStyle/>
                    <a:p>
                      <a:pPr algn="l" rtl="0"/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Abs.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R, Exc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Endurance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Hyp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Young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Maximum us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Repeated accounts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Speed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Contrasting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Isometric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Intermediate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Brakes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Isokinetic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Plyometric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Endurance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The electric stimulus</a:t>
                      </a: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X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07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D44F8-5DB6-429B-8D8D-36246D34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cs-CZ" dirty="0"/>
              <a:t>Study literature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5F444E8-358F-46FF-90F7-94D93F361D8E}"/>
              </a:ext>
            </a:extLst>
          </p:cNvPr>
          <p:cNvSpPr/>
          <p:nvPr/>
        </p:nvSpPr>
        <p:spPr>
          <a:xfrm>
            <a:off x="2123728" y="5301208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cs-CZ" dirty="0"/>
          </a:p>
          <a:p>
            <a:pPr algn="l" rtl="0"/>
            <a:r>
              <a:rPr lang="cs-CZ" dirty="0"/>
              <a:t>https://pf.ujep.cz/~hnizdil/Publikace/Sila_web.pdf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3916615-93B8-4FFD-90F1-E1FBF71D7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417638"/>
            <a:ext cx="2833615" cy="38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6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altLang="cs-CZ"/>
              <a:t>Endurance skills</a:t>
            </a:r>
            <a:br>
              <a:rPr lang="cs-CZ" altLang="cs-CZ"/>
            </a:br>
            <a:r>
              <a:rPr lang="cs-CZ" altLang="cs-CZ" sz="2000"/>
              <a:t>(endurance abilities, Ausdauerf</a:t>
            </a:r>
            <a:r>
              <a:rPr lang="en-US" altLang="cs-CZ" sz="2000">
                <a:cs typeface="Tahoma" pitchFamily="34" charset="0"/>
              </a:rPr>
              <a:t>and</a:t>
            </a:r>
            <a:r>
              <a:rPr lang="cs-CZ" altLang="cs-CZ" sz="2000"/>
              <a:t>higkeit)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defRPr/>
            </a:pPr>
            <a:r>
              <a:rPr lang="cs-CZ" altLang="cs-CZ" sz="2000" dirty="0"/>
              <a:t>Ability to perform repetitive activity of submaximal, medium and mild intensity without reducing its effectiveness. (Čelikovský, 1990)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cs-CZ" altLang="cs-CZ" sz="2000" dirty="0"/>
          </a:p>
          <a:p>
            <a:pPr marL="609600" indent="-609600" algn="l" rtl="0" eaLnBrk="1" hangingPunct="1">
              <a:defRPr/>
            </a:pPr>
            <a:r>
              <a:rPr lang="cs-CZ" altLang="cs-CZ" sz="2000" dirty="0"/>
              <a:t>Ability to resist fatigue (Dovalil, 1991)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cs-CZ" altLang="cs-CZ" sz="2000" dirty="0"/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790809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" descr="https://encrypted-tbn2.gstatic.com/images?q=tbn:ANd9GcRPypudxGtHMzxzrPeNozrRYiQM0Gvw4yAERWP0oXH1bggl2O2zG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5" r="-15665"/>
          <a:stretch>
            <a:fillRect/>
          </a:stretch>
        </p:blipFill>
        <p:spPr bwMode="auto">
          <a:xfrm>
            <a:off x="6064250" y="3281363"/>
            <a:ext cx="3960813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554" name="Rectangle 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altLang="cs-CZ" sz="3200" dirty="0" err="1"/>
              <a:t>Breakdown</a:t>
            </a:r>
            <a:r>
              <a:rPr lang="cs-CZ" altLang="cs-CZ" sz="3200" dirty="0"/>
              <a:t> VS - structural aspect</a:t>
            </a:r>
          </a:p>
        </p:txBody>
      </p:sp>
      <p:sp>
        <p:nvSpPr>
          <p:cNvPr id="62555" name="Rectangle 91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713788" cy="1808163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cs-CZ" altLang="cs-CZ" dirty="0"/>
              <a:t> local global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cs-CZ" altLang="cs-CZ" dirty="0"/>
              <a:t>static dynamic static dynamic Quantcast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cs-CZ" altLang="cs-CZ" dirty="0"/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cs-CZ" altLang="cs-CZ" dirty="0"/>
          </a:p>
        </p:txBody>
      </p:sp>
      <p:pic>
        <p:nvPicPr>
          <p:cNvPr id="4101" name="Picture 93" descr="Hradní stráž, tradičně atrakce vtipálků a provokatérů. I tentokrát se kolem něj rojili lidi snažící se jej všelijak rozhodi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86125"/>
            <a:ext cx="22479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65488"/>
            <a:ext cx="28797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0" descr="https://encrypted-tbn3.gstatic.com/images?q=tbn:ANd9GcRLU_Yh-FmLQDCfgjS1JOlzIH5YdJyxlfhKHbOD7s9XtalyP3R1a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727575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62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cs-CZ" dirty="0"/>
              <a:t>Structure of presentations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cs-CZ" dirty="0"/>
              <a:t>definition</a:t>
            </a:r>
          </a:p>
          <a:p>
            <a:pPr algn="l" rtl="0"/>
            <a:r>
              <a:rPr lang="cs-CZ" dirty="0"/>
              <a:t>structure</a:t>
            </a:r>
          </a:p>
          <a:p>
            <a:pPr algn="l" rtl="0"/>
            <a:r>
              <a:rPr lang="cs-CZ" dirty="0"/>
              <a:t>biological basis</a:t>
            </a:r>
          </a:p>
          <a:p>
            <a:pPr algn="l" rtl="0"/>
            <a:r>
              <a:rPr lang="cs-CZ" dirty="0"/>
              <a:t>diagnostics</a:t>
            </a:r>
          </a:p>
          <a:p>
            <a:pPr algn="l" rtl="0"/>
            <a:r>
              <a:rPr lang="cs-CZ" dirty="0"/>
              <a:t>development </a:t>
            </a:r>
            <a:r>
              <a:rPr lang="cs-CZ" i="1" dirty="0"/>
              <a:t>(including methods </a:t>
            </a:r>
            <a:r>
              <a:rPr lang="cs-CZ" i="1"/>
              <a:t>that is the most important thing</a:t>
            </a:r>
            <a:r>
              <a:rPr lang="cs-CZ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4015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16113"/>
            <a:ext cx="7543800" cy="468153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altLang="cs-CZ" sz="2400" b="1" dirty="0"/>
              <a:t>speed:</a:t>
            </a:r>
            <a:r>
              <a:rPr lang="cs-CZ" altLang="cs-CZ" sz="2400" dirty="0"/>
              <a:t> up to 20-30 s (ATP - CP system)</a:t>
            </a:r>
          </a:p>
          <a:p>
            <a:pPr algn="l" rtl="0" eaLnBrk="1" hangingPunct="1">
              <a:defRPr/>
            </a:pPr>
            <a:r>
              <a:rPr lang="cs-CZ" altLang="cs-CZ" sz="2400" b="1" dirty="0"/>
              <a:t>short-term:</a:t>
            </a:r>
            <a:r>
              <a:rPr lang="cs-CZ" altLang="cs-CZ" sz="2400" dirty="0"/>
              <a:t> up to 2-3 min (La system)</a:t>
            </a:r>
          </a:p>
          <a:p>
            <a:pPr algn="l" rtl="0" eaLnBrk="1" hangingPunct="1">
              <a:defRPr/>
            </a:pPr>
            <a:r>
              <a:rPr lang="cs-CZ" altLang="cs-CZ" sz="2400" b="1" dirty="0"/>
              <a:t>medium term:	</a:t>
            </a:r>
            <a:r>
              <a:rPr lang="cs-CZ" altLang="cs-CZ" sz="2400" dirty="0"/>
              <a:t> 8– 10 min (O</a:t>
            </a:r>
            <a:r>
              <a:rPr lang="cs-CZ" altLang="cs-CZ" sz="1400" dirty="0"/>
              <a:t>2</a:t>
            </a:r>
            <a:r>
              <a:rPr lang="cs-CZ" altLang="cs-CZ" sz="2400" dirty="0"/>
              <a:t> system)</a:t>
            </a:r>
          </a:p>
          <a:p>
            <a:pPr algn="l" rtl="0" eaLnBrk="1" hangingPunct="1">
              <a:defRPr/>
            </a:pPr>
            <a:r>
              <a:rPr lang="cs-CZ" altLang="cs-CZ" sz="2400" b="1" dirty="0"/>
              <a:t>long-term: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cs-CZ" altLang="cs-CZ" sz="2400" b="1" dirty="0"/>
              <a:t> AND </a:t>
            </a:r>
            <a:r>
              <a:rPr lang="cs-CZ" altLang="cs-CZ" sz="2400" dirty="0"/>
              <a:t> 10 - 35 min (glycogen) </a:t>
            </a:r>
            <a:r>
              <a:rPr lang="cs-CZ" altLang="cs-CZ" sz="2400" b="1" dirty="0"/>
              <a:t>II</a:t>
            </a:r>
            <a:r>
              <a:rPr lang="cs-CZ" altLang="cs-CZ" sz="2400" dirty="0"/>
              <a:t> 35 - 90 min (glycogen + fats)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cs-CZ" altLang="cs-CZ" sz="2400" b="1" dirty="0"/>
              <a:t> III</a:t>
            </a:r>
            <a:r>
              <a:rPr lang="cs-CZ" altLang="cs-CZ" sz="2400" dirty="0"/>
              <a:t> 90 - 6 hours (fats)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cs-CZ" altLang="cs-CZ" sz="2400" b="1" dirty="0"/>
              <a:t> IV</a:t>
            </a:r>
            <a:r>
              <a:rPr lang="cs-CZ" altLang="cs-CZ" sz="2400" dirty="0"/>
              <a:t> over 6 hours (protein)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altLang="cs-CZ" sz="3200"/>
              <a:t>VS division - time and energy point of view</a:t>
            </a:r>
          </a:p>
        </p:txBody>
      </p:sp>
    </p:spTree>
    <p:extLst>
      <p:ext uri="{BB962C8B-B14F-4D97-AF65-F5344CB8AC3E}">
        <p14:creationId xmlns:p14="http://schemas.microsoft.com/office/powerpoint/2010/main" val="3165153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altLang="cs-CZ" sz="3200"/>
              <a:t>Biological basis of VS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4716463" y="1916113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rtl="0">
              <a:buFont typeface="Wingdings" pitchFamily="2" charset="2"/>
              <a:buNone/>
              <a:defRPr/>
            </a:pPr>
            <a:endParaRPr lang="cs-CZ" altLang="cs-CZ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1. Genetic conditioning (muscle fiber ratio)</a:t>
            </a:r>
          </a:p>
          <a:p>
            <a:pPr marL="609600" indent="-609600" algn="ctr" rtl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80%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cs-CZ" altLang="cs-CZ" sz="2400" dirty="0"/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2. </a:t>
            </a:r>
            <a:r>
              <a:rPr lang="cs-CZ" altLang="cs-CZ" sz="2400" dirty="0" err="1"/>
              <a:t>Cardiopulmonary</a:t>
            </a:r>
            <a:r>
              <a:rPr lang="cs-CZ" altLang="cs-CZ" sz="2400" dirty="0"/>
              <a:t> system 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 - respiratory system (tidal volumes)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 - circulatory system (min. cardiac volume)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 - vascular supply to the muscle 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 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cs-CZ" altLang="cs-CZ" sz="2400" dirty="0"/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86282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543800" cy="115093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altLang="cs-CZ" sz="3200"/>
              <a:t>VS diagnostics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altLang="cs-CZ" sz="2800"/>
              <a:t>UNIFITTEST: 12 min run, endurance shuttle run, 2 km walk</a:t>
            </a:r>
          </a:p>
          <a:p>
            <a:pPr algn="l" rtl="0" eaLnBrk="1" hangingPunct="1">
              <a:defRPr/>
            </a:pPr>
            <a:r>
              <a:rPr lang="cs-CZ" altLang="cs-CZ" sz="2800"/>
              <a:t>Holistic motor test (Jacík)</a:t>
            </a:r>
          </a:p>
          <a:p>
            <a:pPr algn="l" rtl="0" eaLnBrk="1" hangingPunct="1">
              <a:defRPr/>
            </a:pPr>
            <a:r>
              <a:rPr lang="cs-CZ" altLang="cs-CZ" sz="2800"/>
              <a:t>Endurance in the bend, in the bend seven, in the forefoot lower humiliate</a:t>
            </a:r>
          </a:p>
          <a:p>
            <a:pPr algn="l" rtl="0" eaLnBrk="1" hangingPunct="1">
              <a:defRPr/>
            </a:pPr>
            <a:r>
              <a:rPr lang="cs-CZ" altLang="cs-CZ" sz="2800"/>
              <a:t>Shyby, cranks prednožování, leh-sed.</a:t>
            </a:r>
          </a:p>
          <a:p>
            <a:pPr algn="l" rtl="0" eaLnBrk="1" hangingPunct="1">
              <a:defRPr/>
            </a:pPr>
            <a:r>
              <a:rPr lang="cs-CZ" altLang="cs-CZ" sz="2800"/>
              <a:t>Functional stress diagnostics (step tests, spiroergometry)</a:t>
            </a:r>
          </a:p>
          <a:p>
            <a:pPr algn="l" rtl="0" eaLnBrk="1" hangingPunct="1">
              <a:defRPr/>
            </a:pPr>
            <a:endParaRPr lang="cs-CZ" altLang="cs-CZ"/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cs-CZ" altLang="cs-CZ" sz="3600"/>
          </a:p>
        </p:txBody>
      </p:sp>
    </p:spTree>
    <p:extLst>
      <p:ext uri="{BB962C8B-B14F-4D97-AF65-F5344CB8AC3E}">
        <p14:creationId xmlns:p14="http://schemas.microsoft.com/office/powerpoint/2010/main" val="2949327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2073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altLang="cs-CZ" sz="3200"/>
              <a:t>VS development methods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1. Methods of continuous loading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 - continuous method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 - alternating method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 - fartlek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 - control method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cs-CZ" altLang="cs-CZ" sz="2400" dirty="0"/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2. Methods of intermittent loading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 - Extensive interval methods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altLang="cs-CZ" sz="2400" dirty="0"/>
              <a:t> - Intensive interval method</a:t>
            </a:r>
          </a:p>
        </p:txBody>
      </p:sp>
    </p:spTree>
    <p:extLst>
      <p:ext uri="{BB962C8B-B14F-4D97-AF65-F5344CB8AC3E}">
        <p14:creationId xmlns:p14="http://schemas.microsoft.com/office/powerpoint/2010/main" val="439643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D44F8-5DB6-429B-8D8D-36246D34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cs-CZ" dirty="0"/>
              <a:t>Study literature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5F444E8-358F-46FF-90F7-94D93F361D8E}"/>
              </a:ext>
            </a:extLst>
          </p:cNvPr>
          <p:cNvSpPr/>
          <p:nvPr/>
        </p:nvSpPr>
        <p:spPr>
          <a:xfrm>
            <a:off x="1187624" y="5301208"/>
            <a:ext cx="696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cs-CZ" dirty="0"/>
          </a:p>
          <a:p>
            <a:pPr algn="l" rtl="0"/>
            <a:r>
              <a:rPr lang="cs-CZ" dirty="0"/>
              <a:t>https://pf.ujep.cz/~hnizdil/Publikace/VS%20monografie%20komplet.pdf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FA388C-AEA6-4AE3-A983-714AC289A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17" y="1225166"/>
            <a:ext cx="2931538" cy="407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71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dirty="0"/>
              <a:t>Speed ​​abilities</a:t>
            </a:r>
            <a:br>
              <a:rPr lang="cs-CZ" dirty="0"/>
            </a:br>
            <a:r>
              <a:rPr lang="cs-CZ" sz="2000" dirty="0"/>
              <a:t>(speed, </a:t>
            </a:r>
            <a:r>
              <a:rPr lang="cs-CZ" sz="2000" dirty="0" err="1"/>
              <a:t>Quickness</a:t>
            </a:r>
            <a:r>
              <a:rPr lang="cs-CZ" sz="2000" dirty="0"/>
              <a:t>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defRPr/>
            </a:pPr>
            <a:r>
              <a:rPr lang="cs-CZ" sz="2000"/>
              <a:t>Ability to perform a motor activity or perform a certain movement task in the shortest possible period of time. At the same time, it is assumed that the activity is rather short-term in nature (max. 15 to 20 s), it is not too complex and coordinatingly demanding and does not require overcoming greater resistance. (Čelikovský, 1990)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cs-CZ" sz="2000"/>
          </a:p>
          <a:p>
            <a:pPr marL="609600" indent="-609600" algn="l" rtl="0" eaLnBrk="1" hangingPunct="1">
              <a:defRPr/>
            </a:pPr>
            <a:r>
              <a:rPr lang="cs-CZ" sz="2000"/>
              <a:t>Ability to perform motor activity or perform a certain movement task in the shortest possible time (Kovář in: Čelikovský 1990).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869678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cs-CZ" dirty="0"/>
              <a:t>RS structure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l" rtl="0"/>
            <a:r>
              <a:rPr lang="cs-CZ" dirty="0"/>
              <a:t>Cyclic</a:t>
            </a:r>
          </a:p>
          <a:p>
            <a:pPr algn="l" rtl="0"/>
            <a:r>
              <a:rPr lang="cs-CZ" dirty="0"/>
              <a:t>Acyclic</a:t>
            </a:r>
          </a:p>
          <a:p>
            <a:pPr algn="l" rtl="0"/>
            <a:r>
              <a:rPr lang="cs-CZ" dirty="0"/>
              <a:t>Complex</a:t>
            </a:r>
          </a:p>
          <a:p>
            <a:pPr algn="l" rtl="0"/>
            <a:endParaRPr lang="cs-CZ" dirty="0"/>
          </a:p>
          <a:p>
            <a:pPr algn="l" rtl="0"/>
            <a:r>
              <a:rPr lang="cs-CZ" dirty="0"/>
              <a:t>RV</a:t>
            </a:r>
          </a:p>
          <a:p>
            <a:pPr algn="l" rtl="0"/>
            <a:r>
              <a:rPr lang="cs-CZ" dirty="0"/>
              <a:t>ST</a:t>
            </a:r>
          </a:p>
          <a:p>
            <a:pPr algn="l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525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/>
              <a:t>Biological basis of RS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60575"/>
            <a:ext cx="3960812" cy="4114800"/>
          </a:xfrm>
        </p:spPr>
        <p:txBody>
          <a:bodyPr/>
          <a:lstStyle/>
          <a:p>
            <a:pPr algn="ctr" rtl="0" eaLnBrk="1" hangingPunct="1">
              <a:buFont typeface="Wingdings" pitchFamily="2" charset="2"/>
              <a:buNone/>
              <a:defRPr/>
            </a:pPr>
            <a:r>
              <a:rPr lang="cs-CZ" sz="2400" dirty="0"/>
              <a:t>Muscle</a:t>
            </a:r>
          </a:p>
          <a:p>
            <a:pPr algn="ctr" rtl="0"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algn="l" rtl="0" eaLnBrk="1" hangingPunct="1">
              <a:defRPr/>
            </a:pPr>
            <a:r>
              <a:rPr lang="cs-CZ" sz="2000" dirty="0"/>
              <a:t>ATP and CP stocks</a:t>
            </a:r>
          </a:p>
          <a:p>
            <a:pPr algn="l" rtl="0" eaLnBrk="1" hangingPunct="1">
              <a:defRPr/>
            </a:pPr>
            <a:r>
              <a:rPr lang="cs-CZ" sz="2000" dirty="0"/>
              <a:t>Type of muscle fibers</a:t>
            </a:r>
          </a:p>
          <a:p>
            <a:pPr algn="l" rtl="0" eaLnBrk="1" hangingPunct="1">
              <a:defRPr/>
            </a:pPr>
            <a:r>
              <a:rPr lang="cs-CZ" sz="2000" dirty="0"/>
              <a:t>Mobility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cs-CZ" sz="2400" b="1" dirty="0"/>
              <a:t>Genetic conditionality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cs-CZ" sz="2400" dirty="0"/>
          </a:p>
          <a:p>
            <a:pPr algn="ctr" rtl="0" eaLnBrk="1" hangingPunct="1">
              <a:buFont typeface="Wingdings" pitchFamily="2" charset="2"/>
              <a:buNone/>
              <a:defRPr/>
            </a:pPr>
            <a:endParaRPr lang="cs-CZ" sz="2400" dirty="0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4716463" y="1916113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rtl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572000" y="1989138"/>
            <a:ext cx="3671888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rtl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Nervous system</a:t>
            </a:r>
          </a:p>
          <a:p>
            <a:pPr marL="342900" indent="-342900" algn="ctr" rtl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Quality of nerve pathways</a:t>
            </a: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Sensitivity of receptors and effectors</a:t>
            </a: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Current state, etc.</a:t>
            </a: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rtl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6" name="Picture 9" descr="Hedser van Brug / Shutterstoc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091113"/>
            <a:ext cx="2343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464050"/>
            <a:ext cx="222726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557338"/>
            <a:ext cx="5219700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90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/>
              <a:t>RS diagnostics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sz="2800" dirty="0"/>
              <a:t>Body parts: </a:t>
            </a:r>
            <a:r>
              <a:rPr lang="cs-CZ" sz="2800" dirty="0" err="1"/>
              <a:t>Tapping</a:t>
            </a:r>
            <a:r>
              <a:rPr lang="cs-CZ" sz="2800" dirty="0"/>
              <a:t>, HK, DK</a:t>
            </a:r>
          </a:p>
          <a:p>
            <a:pPr algn="l" rtl="0" eaLnBrk="1" hangingPunct="1">
              <a:defRPr/>
            </a:pPr>
            <a:r>
              <a:rPr lang="cs-CZ" sz="2800" dirty="0"/>
              <a:t>Comprehensive: Running 50, 20 m. Shuttle running - variants, running on site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cs-CZ" sz="2800" dirty="0"/>
          </a:p>
          <a:p>
            <a:pPr algn="ctr" rtl="0" eaLnBrk="1" hangingPunct="1">
              <a:defRPr/>
            </a:pPr>
            <a:endParaRPr lang="cs-CZ" sz="2400" dirty="0"/>
          </a:p>
          <a:p>
            <a:pPr algn="l" rtl="0" eaLnBrk="1" hangingPunct="1">
              <a:defRPr/>
            </a:pPr>
            <a:endParaRPr lang="cs-CZ" sz="2800" dirty="0"/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272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dirty="0"/>
              <a:t>Methods</a:t>
            </a:r>
            <a:r>
              <a:rPr lang="cs-CZ" dirty="0">
                <a:effectLst/>
              </a:rPr>
              <a:t> </a:t>
            </a:r>
            <a:r>
              <a:rPr lang="cs-CZ" dirty="0"/>
              <a:t>development</a:t>
            </a:r>
            <a:r>
              <a:rPr lang="cs-CZ" dirty="0">
                <a:effectLst/>
              </a:rPr>
              <a:t> </a:t>
            </a:r>
            <a:r>
              <a:rPr lang="cs-CZ" i="1" dirty="0">
                <a:solidFill>
                  <a:srgbClr val="663300"/>
                </a:solidFill>
                <a:effectLst/>
              </a:rPr>
              <a:t>RS</a:t>
            </a:r>
            <a:endParaRPr lang="cs-CZ" dirty="0">
              <a:solidFill>
                <a:srgbClr val="663300"/>
              </a:solidFill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/>
            <a:r>
              <a:rPr lang="cs-CZ" altLang="cs-CZ" sz="2800" dirty="0">
                <a:effectLst/>
              </a:rPr>
              <a:t>Activity intensity </a:t>
            </a:r>
            <a:r>
              <a:rPr lang="cs-CZ" altLang="cs-CZ" sz="2800" i="1" dirty="0">
                <a:solidFill>
                  <a:srgbClr val="663300"/>
                </a:solidFill>
                <a:effectLst/>
              </a:rPr>
              <a:t>maximal</a:t>
            </a:r>
          </a:p>
          <a:p>
            <a:pPr marL="609600" indent="-609600" algn="l" rtl="0" eaLnBrk="1" hangingPunct="1"/>
            <a:r>
              <a:rPr lang="cs-CZ" altLang="cs-CZ" sz="2800" dirty="0">
                <a:effectLst/>
              </a:rPr>
              <a:t>Load duration	</a:t>
            </a:r>
            <a:r>
              <a:rPr lang="cs-CZ" altLang="cs-CZ" sz="2800" i="1" dirty="0">
                <a:solidFill>
                  <a:srgbClr val="663300"/>
                </a:solidFill>
                <a:effectLst/>
              </a:rPr>
              <a:t>up to 10 - 15 s.</a:t>
            </a:r>
            <a:endParaRPr lang="cs-CZ" altLang="cs-CZ" sz="2800" dirty="0">
              <a:solidFill>
                <a:srgbClr val="663300"/>
              </a:solidFill>
              <a:effectLst/>
            </a:endParaRPr>
          </a:p>
          <a:p>
            <a:pPr marL="609600" indent="-609600" algn="l" rtl="0" eaLnBrk="1" hangingPunct="1"/>
            <a:r>
              <a:rPr lang="cs-CZ" altLang="cs-CZ" sz="2800" dirty="0">
                <a:effectLst/>
              </a:rPr>
              <a:t>Number of repetitions in one series </a:t>
            </a:r>
            <a:r>
              <a:rPr lang="cs-CZ" altLang="cs-CZ" sz="2800" i="1" dirty="0">
                <a:solidFill>
                  <a:srgbClr val="663300"/>
                </a:solidFill>
                <a:effectLst/>
              </a:rPr>
              <a:t>10 - 15 </a:t>
            </a:r>
          </a:p>
          <a:p>
            <a:pPr marL="609600" indent="-609600" algn="l" rtl="0" eaLnBrk="1" hangingPunct="1"/>
            <a:r>
              <a:rPr lang="cs-CZ" altLang="cs-CZ" sz="2800" dirty="0">
                <a:effectLst/>
              </a:rPr>
              <a:t>Length of recovery intervals in series </a:t>
            </a:r>
            <a:r>
              <a:rPr lang="cs-CZ" altLang="cs-CZ" sz="2800" i="1" dirty="0">
                <a:solidFill>
                  <a:srgbClr val="663300"/>
                </a:solidFill>
                <a:effectLst/>
              </a:rPr>
              <a:t>2-3 min</a:t>
            </a:r>
            <a:endParaRPr lang="cs-CZ" altLang="cs-CZ" sz="2800" dirty="0">
              <a:effectLst/>
            </a:endParaRPr>
          </a:p>
          <a:p>
            <a:pPr marL="609600" indent="-609600" algn="l" rtl="0" eaLnBrk="1" hangingPunct="1"/>
            <a:r>
              <a:rPr lang="cs-CZ" altLang="cs-CZ" sz="2800" dirty="0">
                <a:effectLst/>
              </a:rPr>
              <a:t>Number of series </a:t>
            </a:r>
            <a:r>
              <a:rPr lang="cs-CZ" altLang="cs-CZ" sz="2800" i="1" dirty="0">
                <a:solidFill>
                  <a:srgbClr val="663300"/>
                </a:solidFill>
                <a:effectLst/>
              </a:rPr>
              <a:t> 3 </a:t>
            </a:r>
            <a:r>
              <a:rPr lang="cs-CZ" altLang="cs-CZ" sz="2000" i="1" dirty="0">
                <a:solidFill>
                  <a:srgbClr val="663300"/>
                </a:solidFill>
                <a:effectLst/>
              </a:rPr>
              <a:t>(after 4-5 exercises)</a:t>
            </a:r>
            <a:endParaRPr lang="cs-CZ" altLang="cs-CZ" sz="2800" dirty="0">
              <a:effectLst/>
            </a:endParaRPr>
          </a:p>
          <a:p>
            <a:pPr marL="609600" indent="-609600" algn="l" rtl="0" eaLnBrk="1" hangingPunct="1"/>
            <a:r>
              <a:rPr lang="cs-CZ" altLang="cs-CZ" sz="2800" dirty="0">
                <a:effectLst/>
              </a:rPr>
              <a:t>Duration of recovery intervals between series </a:t>
            </a:r>
            <a:r>
              <a:rPr lang="cs-CZ" altLang="cs-CZ" sz="2800" i="1" dirty="0">
                <a:solidFill>
                  <a:srgbClr val="663300"/>
                </a:solidFill>
                <a:effectLst/>
              </a:rPr>
              <a:t>2-5 min </a:t>
            </a:r>
            <a:r>
              <a:rPr lang="cs-CZ" altLang="cs-CZ" sz="2000" i="1" dirty="0">
                <a:solidFill>
                  <a:srgbClr val="663300"/>
                </a:solidFill>
                <a:effectLst/>
              </a:rPr>
              <a:t>(slightly extend after each series)</a:t>
            </a:r>
            <a:endParaRPr lang="cs-CZ" altLang="cs-CZ" sz="2800" dirty="0">
              <a:effectLst/>
            </a:endParaRPr>
          </a:p>
          <a:p>
            <a:pPr marL="609600" indent="-609600" algn="l" rtl="0" eaLnBrk="1" hangingPunct="1"/>
            <a:r>
              <a:rPr lang="cs-CZ" altLang="cs-CZ" sz="2800" dirty="0">
                <a:effectLst/>
              </a:rPr>
              <a:t>The nature of activity in recovery intervals </a:t>
            </a:r>
            <a:r>
              <a:rPr lang="cs-CZ" altLang="cs-CZ" sz="2800" i="1" dirty="0">
                <a:solidFill>
                  <a:srgbClr val="663300"/>
                </a:solidFill>
                <a:effectLst/>
              </a:rPr>
              <a:t>active</a:t>
            </a:r>
            <a:endParaRPr lang="cs-CZ" altLang="cs-CZ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322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>
              <a:defRPr/>
            </a:pPr>
            <a:r>
              <a:rPr lang="cs-CZ" sz="4000" dirty="0"/>
              <a:t>Relationship between movement skills and abilities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defRPr/>
            </a:pPr>
            <a:r>
              <a:rPr lang="cs-CZ" sz="2800" dirty="0"/>
              <a:t>congenital X obtained</a:t>
            </a:r>
          </a:p>
          <a:p>
            <a:pPr algn="l" rtl="0">
              <a:defRPr/>
            </a:pPr>
            <a:r>
              <a:rPr lang="cs-CZ" sz="2800" dirty="0"/>
              <a:t>the relationship is reciprocal and reciprocal</a:t>
            </a:r>
          </a:p>
          <a:p>
            <a:pPr algn="l" rtl="0">
              <a:defRPr/>
            </a:pPr>
            <a:r>
              <a:rPr lang="cs-CZ" sz="2800" dirty="0"/>
              <a:t>skills are developed in the process of acquiring skills</a:t>
            </a:r>
          </a:p>
          <a:p>
            <a:pPr algn="l" rtl="0">
              <a:defRPr/>
            </a:pPr>
            <a:r>
              <a:rPr lang="cs-CZ" sz="2800" dirty="0"/>
              <a:t>skills are generalized, skills task-specific</a:t>
            </a:r>
          </a:p>
          <a:p>
            <a:pPr algn="l" rtl="0">
              <a:defRPr/>
            </a:pPr>
            <a:r>
              <a:rPr lang="cs-CZ" sz="2800" dirty="0"/>
              <a:t>the number of abilities is limited (50), the number of skills is infinite</a:t>
            </a:r>
          </a:p>
        </p:txBody>
      </p:sp>
    </p:spTree>
    <p:extLst>
      <p:ext uri="{BB962C8B-B14F-4D97-AF65-F5344CB8AC3E}">
        <p14:creationId xmlns:p14="http://schemas.microsoft.com/office/powerpoint/2010/main" val="278455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sz="4000" dirty="0"/>
              <a:t>Methods of development of acyclic MS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dirty="0"/>
              <a:t>Repetition</a:t>
            </a:r>
          </a:p>
          <a:p>
            <a:pPr algn="l" rtl="0" eaLnBrk="1" hangingPunct="1">
              <a:defRPr/>
            </a:pPr>
            <a:r>
              <a:rPr lang="cs-CZ" dirty="0"/>
              <a:t>Speed </a:t>
            </a:r>
          </a:p>
          <a:p>
            <a:pPr algn="l" rtl="0" eaLnBrk="1" hangingPunct="1">
              <a:defRPr/>
            </a:pPr>
            <a:r>
              <a:rPr lang="cs-CZ" dirty="0"/>
              <a:t>Contrasting</a:t>
            </a:r>
          </a:p>
          <a:p>
            <a:pPr algn="l" rtl="0" eaLnBrk="1" hangingPunct="1">
              <a:defRPr/>
            </a:pPr>
            <a:r>
              <a:rPr lang="cs-CZ" dirty="0" err="1"/>
              <a:t>Plyometric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174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Methods of cyclic RS development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repetition</a:t>
            </a:r>
          </a:p>
          <a:p>
            <a:pPr algn="l" rtl="0">
              <a:defRPr/>
            </a:pPr>
            <a:r>
              <a:rPr lang="cs-CZ" dirty="0"/>
              <a:t>analytical</a:t>
            </a:r>
          </a:p>
          <a:p>
            <a:pPr algn="l" rtl="0">
              <a:defRPr/>
            </a:pPr>
            <a:r>
              <a:rPr lang="cs-CZ" dirty="0"/>
              <a:t>m. based on mitigation of conditions</a:t>
            </a:r>
          </a:p>
          <a:p>
            <a:pPr algn="l" rtl="0">
              <a:defRPr/>
            </a:pPr>
            <a:r>
              <a:rPr lang="cs-CZ" dirty="0"/>
              <a:t>m. load contrast</a:t>
            </a:r>
          </a:p>
          <a:p>
            <a:pPr algn="l" rtl="0">
              <a:defRPr/>
            </a:pPr>
            <a:r>
              <a:rPr lang="cs-CZ" dirty="0"/>
              <a:t>m. with acceleration</a:t>
            </a:r>
          </a:p>
          <a:p>
            <a:pPr algn="l" rtl="0">
              <a:defRPr/>
            </a:pPr>
            <a:endParaRPr lang="cs-CZ" dirty="0"/>
          </a:p>
          <a:p>
            <a:pPr algn="l" rtl="0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825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cs-CZ" sz="4000"/>
              <a:t>Methods of developing the speed of a complex movement act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dirty="0"/>
              <a:t>repetitive</a:t>
            </a:r>
          </a:p>
          <a:p>
            <a:pPr algn="l" rtl="0" eaLnBrk="1" hangingPunct="1">
              <a:defRPr/>
            </a:pPr>
            <a:r>
              <a:rPr lang="cs-CZ" dirty="0"/>
              <a:t>analytical</a:t>
            </a:r>
          </a:p>
          <a:p>
            <a:pPr algn="l" rtl="0" eaLnBrk="1" hangingPunct="1">
              <a:defRPr/>
            </a:pPr>
            <a:r>
              <a:rPr lang="cs-CZ" dirty="0"/>
              <a:t>synthetic</a:t>
            </a:r>
          </a:p>
          <a:p>
            <a:pPr algn="l" rtl="0" eaLnBrk="1" hangingPunct="1">
              <a:defRPr/>
            </a:pPr>
            <a:r>
              <a:rPr lang="cs-CZ" dirty="0"/>
              <a:t>mitigation of conditions</a:t>
            </a:r>
          </a:p>
          <a:p>
            <a:pPr algn="l" rtl="0" eaLnBrk="1" hangingPunct="1">
              <a:defRPr/>
            </a:pPr>
            <a:r>
              <a:rPr lang="cs-CZ" dirty="0"/>
              <a:t>load contrast</a:t>
            </a:r>
          </a:p>
          <a:p>
            <a:pPr algn="l" rtl="0" eaLnBrk="1" hangingPunct="1">
              <a:defRPr/>
            </a:pPr>
            <a:r>
              <a:rPr lang="cs-CZ" dirty="0"/>
              <a:t>reducing spatiotemporal boundaries</a:t>
            </a:r>
          </a:p>
          <a:p>
            <a:pPr algn="l" rtl="0"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5756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Youth…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build RS as a priority throughout the year</a:t>
            </a:r>
          </a:p>
          <a:p>
            <a:pPr algn="l" rtl="0"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already in preparation- (sensitive period)</a:t>
            </a:r>
          </a:p>
          <a:p>
            <a:pPr algn="l" rtl="0"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basically not after loading and in fatigue, there is a risk of incorporating incorrect habits)</a:t>
            </a:r>
          </a:p>
          <a:p>
            <a:pPr algn="l" rtl="0"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intensity of exercise (competitiveness)</a:t>
            </a:r>
          </a:p>
          <a:p>
            <a:pPr algn="l" rtl="0"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Don't be afraid to leave the hall and enclosed spaces, even mentally it will help</a:t>
            </a:r>
          </a:p>
          <a:p>
            <a:pPr algn="l" rtl="0">
              <a:defRPr/>
            </a:pPr>
            <a:r>
              <a:rPr lang="cs-CZ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two RS development training units in a row</a:t>
            </a:r>
          </a:p>
          <a:p>
            <a:pPr algn="l" rtl="0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997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D44F8-5DB6-429B-8D8D-36246D34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cs-CZ" dirty="0"/>
              <a:t>Study literature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5F444E8-358F-46FF-90F7-94D93F361D8E}"/>
              </a:ext>
            </a:extLst>
          </p:cNvPr>
          <p:cNvSpPr/>
          <p:nvPr/>
        </p:nvSpPr>
        <p:spPr>
          <a:xfrm>
            <a:off x="1979712" y="5782669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cs-CZ" dirty="0"/>
              <a:t>https://pf.ujep.cz/~hnizdil/Publikace/Rychlost_web.pdf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548511-9923-4BFA-97B9-03153663C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417638"/>
            <a:ext cx="2880320" cy="42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87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sz="4200" dirty="0"/>
              <a:t>Coordination skills</a:t>
            </a:r>
            <a:br>
              <a:rPr lang="cs-CZ" sz="4200" dirty="0"/>
            </a:br>
            <a:endParaRPr lang="cs-CZ" sz="2400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defRPr/>
            </a:pPr>
            <a:r>
              <a:rPr lang="cs-CZ" sz="2800" dirty="0"/>
              <a:t>Ability to accurately implement complex spatiotemporal structures of motion. This motor ability is closely linked to the problems of motor control and regulation (</a:t>
            </a:r>
            <a:r>
              <a:rPr lang="cs-CZ" sz="2800" dirty="0" err="1"/>
              <a:t>Chytráčková</a:t>
            </a:r>
            <a:r>
              <a:rPr lang="cs-CZ" sz="2800" dirty="0"/>
              <a:t>, 1988)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endParaRPr lang="cs-CZ" sz="2800" dirty="0"/>
          </a:p>
          <a:p>
            <a:pPr marL="609600" indent="-609600" algn="l" rtl="0" eaLnBrk="1" hangingPunct="1">
              <a:defRPr/>
            </a:pPr>
            <a:r>
              <a:rPr lang="cs-CZ" sz="2800" dirty="0"/>
              <a:t>Ability to bring the actual course of movement closer to the model (ideal) shape. Ability to solve the spatial and temporal structure of motion.</a:t>
            </a:r>
          </a:p>
        </p:txBody>
      </p:sp>
    </p:spTree>
    <p:extLst>
      <p:ext uri="{BB962C8B-B14F-4D97-AF65-F5344CB8AC3E}">
        <p14:creationId xmlns:p14="http://schemas.microsoft.com/office/powerpoint/2010/main" val="341156806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dirty="0"/>
              <a:t>Biological basis of KS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84313"/>
            <a:ext cx="4319588" cy="4402137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cs-CZ" sz="2800" b="1" dirty="0"/>
              <a:t>Analyzers </a:t>
            </a:r>
            <a:r>
              <a:rPr lang="cs-CZ" sz="2800" b="1" dirty="0" err="1"/>
              <a:t>Type I</a:t>
            </a:r>
            <a:r>
              <a:rPr lang="cs-CZ" sz="2800" b="1" dirty="0"/>
              <a:t>:</a:t>
            </a:r>
          </a:p>
          <a:p>
            <a:pPr algn="l" rtl="0" eaLnBrk="1" hangingPunct="1">
              <a:defRPr/>
            </a:pPr>
            <a:r>
              <a:rPr lang="cs-CZ" sz="2800" dirty="0"/>
              <a:t>(a) visual</a:t>
            </a:r>
          </a:p>
          <a:p>
            <a:pPr algn="l" rtl="0" eaLnBrk="1" hangingPunct="1">
              <a:defRPr/>
            </a:pPr>
            <a:r>
              <a:rPr lang="cs-CZ" sz="2800" dirty="0"/>
              <a:t>b) auditory</a:t>
            </a:r>
          </a:p>
          <a:p>
            <a:pPr algn="l" rtl="0" eaLnBrk="1" hangingPunct="1">
              <a:defRPr/>
            </a:pPr>
            <a:r>
              <a:rPr lang="cs-CZ" sz="2800" dirty="0"/>
              <a:t>c) vestibular</a:t>
            </a:r>
          </a:p>
          <a:p>
            <a:pPr algn="l" rtl="0" eaLnBrk="1" hangingPunct="1">
              <a:defRPr/>
            </a:pPr>
            <a:r>
              <a:rPr lang="cs-CZ" sz="2800" dirty="0"/>
              <a:t>d) kinesthetic</a:t>
            </a:r>
          </a:p>
          <a:p>
            <a:pPr algn="l" rtl="0" eaLnBrk="1" hangingPunct="1">
              <a:defRPr/>
            </a:pPr>
            <a:r>
              <a:rPr lang="cs-CZ" sz="2800" dirty="0"/>
              <a:t>E) </a:t>
            </a:r>
            <a:r>
              <a:rPr lang="cs-CZ" sz="2800" dirty="0" err="1"/>
              <a:t>somatosensory</a:t>
            </a:r>
            <a:endParaRPr lang="cs-CZ" sz="2800" dirty="0"/>
          </a:p>
          <a:p>
            <a:pPr algn="l" rtl="0" eaLnBrk="1" hangingPunct="1">
              <a:defRPr/>
            </a:pPr>
            <a:r>
              <a:rPr lang="cs-CZ" sz="2800" dirty="0"/>
              <a:t>f) time</a:t>
            </a:r>
          </a:p>
          <a:p>
            <a:pPr algn="ctr" rtl="0" eaLnBrk="1" hangingPunct="1">
              <a:buFont typeface="Wingdings" pitchFamily="2" charset="2"/>
              <a:buNone/>
              <a:defRPr/>
            </a:pPr>
            <a:endParaRPr lang="cs-CZ" sz="2800" dirty="0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4716463" y="1916113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cs-CZ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822825" y="1484313"/>
            <a:ext cx="43211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Analyzers </a:t>
            </a:r>
            <a:r>
              <a:rPr lang="cs-CZ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Type II</a:t>
            </a: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a) muscle spindles </a:t>
            </a: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b) Golgi bodies </a:t>
            </a: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c) Ruffini bodies</a:t>
            </a: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d) </a:t>
            </a:r>
            <a:r>
              <a:rPr 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Paccini</a:t>
            </a: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bodies</a:t>
            </a: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  <a:defRPr/>
            </a:pPr>
            <a:r>
              <a:rPr 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e) joint receptors</a:t>
            </a:r>
          </a:p>
        </p:txBody>
      </p:sp>
    </p:spTree>
    <p:extLst>
      <p:ext uri="{BB962C8B-B14F-4D97-AF65-F5344CB8AC3E}">
        <p14:creationId xmlns:p14="http://schemas.microsoft.com/office/powerpoint/2010/main" val="294088487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077200" cy="633413"/>
          </a:xfrm>
        </p:spPr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cs-CZ" dirty="0"/>
              <a:t>KS diagnostics</a:t>
            </a:r>
            <a:br>
              <a:rPr lang="cs-CZ" dirty="0"/>
            </a:br>
            <a:r>
              <a:rPr lang="cs-CZ" sz="2400" dirty="0"/>
              <a:t>laboratory X field 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800" dirty="0"/>
              <a:t>individual components </a:t>
            </a:r>
            <a:r>
              <a:rPr lang="cs-CZ" sz="2400" dirty="0"/>
              <a:t>(</a:t>
            </a:r>
            <a:r>
              <a:rPr lang="cs-CZ" sz="2400" dirty="0" err="1"/>
              <a:t>differential</a:t>
            </a:r>
            <a:r>
              <a:rPr lang="cs-CZ" sz="2400" dirty="0"/>
              <a:t>, </a:t>
            </a:r>
            <a:r>
              <a:rPr lang="cs-CZ" sz="2400" dirty="0" err="1"/>
              <a:t>equilibrium</a:t>
            </a:r>
            <a:r>
              <a:rPr lang="cs-CZ" sz="2400" dirty="0"/>
              <a:t>, rhythmic, orientational)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endParaRPr lang="cs-CZ" sz="2800" dirty="0"/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2800" dirty="0"/>
              <a:t>overall KS testing: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1) complexity of movement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2) accuracy of movement 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3) speed of completion of the given movement task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4) docility (</a:t>
            </a:r>
            <a:r>
              <a:rPr lang="cs-CZ" dirty="0" err="1"/>
              <a:t>docility</a:t>
            </a:r>
            <a:r>
              <a:rPr lang="cs-CZ" dirty="0"/>
              <a:t>)</a:t>
            </a:r>
          </a:p>
          <a:p>
            <a:pPr algn="l" rtl="0"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dirty="0"/>
              <a:t>5) preservation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7059929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sz="3200"/>
              <a:t>Overview of basic motor tests:</a:t>
            </a: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307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sz="2400" dirty="0"/>
              <a:t>Speed ​​performance: running with a disc, set with a rod, test 4x10 with metering</a:t>
            </a:r>
          </a:p>
          <a:p>
            <a:pPr algn="l" rtl="0" eaLnBrk="1" hangingPunct="1">
              <a:defRPr/>
            </a:pPr>
            <a:r>
              <a:rPr lang="cs-CZ" sz="2400" dirty="0" err="1"/>
              <a:t>Equilibrium</a:t>
            </a:r>
            <a:r>
              <a:rPr lang="cs-CZ" sz="2400" dirty="0"/>
              <a:t> with.: </a:t>
            </a:r>
            <a:r>
              <a:rPr lang="cs-CZ" sz="2400" dirty="0" err="1"/>
              <a:t>cephalography</a:t>
            </a:r>
            <a:r>
              <a:rPr lang="cs-CZ" sz="2400" dirty="0"/>
              <a:t>, </a:t>
            </a:r>
            <a:r>
              <a:rPr lang="cs-CZ" sz="2400" dirty="0" err="1"/>
              <a:t>stability</a:t>
            </a:r>
            <a:r>
              <a:rPr lang="cs-CZ" sz="2400" dirty="0"/>
              <a:t>, endurance standing single-legged</a:t>
            </a:r>
          </a:p>
          <a:p>
            <a:pPr algn="l" rtl="0" eaLnBrk="1" hangingPunct="1">
              <a:defRPr/>
            </a:pPr>
            <a:r>
              <a:rPr lang="cs-CZ" sz="2400" dirty="0"/>
              <a:t>Rhythmic s .: </a:t>
            </a:r>
            <a:r>
              <a:rPr lang="cs-CZ" sz="2400" dirty="0" err="1"/>
              <a:t>rhythm chart</a:t>
            </a:r>
            <a:r>
              <a:rPr lang="cs-CZ" sz="2400" dirty="0"/>
              <a:t>, non - rhythmic drumming, skipping ropes in </a:t>
            </a:r>
            <a:r>
              <a:rPr lang="cs-CZ" sz="2400" dirty="0" err="1"/>
              <a:t>const</a:t>
            </a:r>
            <a:r>
              <a:rPr lang="cs-CZ" sz="2400" dirty="0"/>
              <a:t>. time</a:t>
            </a:r>
          </a:p>
          <a:p>
            <a:pPr algn="l" rtl="0" eaLnBrk="1" hangingPunct="1">
              <a:defRPr/>
            </a:pPr>
            <a:r>
              <a:rPr lang="cs-CZ" sz="2400" dirty="0"/>
              <a:t>Orienteering - vertical jump with maximum angle, basket shooting</a:t>
            </a:r>
          </a:p>
          <a:p>
            <a:pPr algn="l" rtl="0" eaLnBrk="1" hangingPunct="1">
              <a:defRPr/>
            </a:pPr>
            <a:r>
              <a:rPr lang="cs-CZ" sz="2400" dirty="0"/>
              <a:t>Reaction - </a:t>
            </a:r>
            <a:r>
              <a:rPr lang="cs-CZ" sz="2400" dirty="0" err="1"/>
              <a:t>reactometry</a:t>
            </a:r>
            <a:endParaRPr lang="cs-CZ" sz="2400" dirty="0"/>
          </a:p>
          <a:p>
            <a:pPr algn="l" rtl="0" eaLnBrk="1" hangingPunct="1">
              <a:defRPr/>
            </a:pPr>
            <a:r>
              <a:rPr lang="cs-CZ" sz="2400" dirty="0"/>
              <a:t>Pooling - repeated assembly with a bar</a:t>
            </a:r>
          </a:p>
        </p:txBody>
      </p:sp>
    </p:spTree>
    <p:extLst>
      <p:ext uri="{BB962C8B-B14F-4D97-AF65-F5344CB8AC3E}">
        <p14:creationId xmlns:p14="http://schemas.microsoft.com/office/powerpoint/2010/main" val="2349303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dirty="0"/>
              <a:t>General principles of KS development</a:t>
            </a:r>
            <a:endParaRPr lang="cs-CZ" dirty="0">
              <a:solidFill>
                <a:srgbClr val="663300"/>
              </a:solidFill>
              <a:effectLst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sz="2000">
                <a:effectLst/>
              </a:rPr>
              <a:t>1) high volume of repetitions, reasonable intensity, at a qualitatively high level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sz="2000">
                <a:effectLst/>
              </a:rPr>
              <a:t>2) from the simplest to the most complex exercises (boiler .... double somersault)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sz="2000">
                <a:effectLst/>
              </a:rPr>
              <a:t>3) from constant conditions to variable ones (inside, outside, or after various elements)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sz="2000">
                <a:effectLst/>
              </a:rPr>
              <a:t>4) perform exercises in various variations (boiler in 100 ways)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sz="2000">
                <a:effectLst/>
              </a:rPr>
              <a:t>5) practice combinations of previously mastered and perfectly mastered elements (links)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sz="2000">
                <a:effectLst/>
              </a:rPr>
              <a:t>6) perform exercises under pressure (time pressure, decision making, ...)</a:t>
            </a:r>
          </a:p>
          <a:p>
            <a:pPr marL="609600" indent="-609600" algn="l" rtl="0" eaLnBrk="1" hangingPunct="1">
              <a:buFont typeface="Wingdings" pitchFamily="2" charset="2"/>
              <a:buNone/>
              <a:defRPr/>
            </a:pPr>
            <a:r>
              <a:rPr lang="cs-CZ" sz="2000">
                <a:effectLst/>
              </a:rPr>
              <a:t>7) exercises with additional information: limiting or, conversely, highlighting the function of one of the analyzers (blindfolded exercises, exercises of more complex - asymmetrical movements in front of the mirror).</a:t>
            </a:r>
            <a:r>
              <a:rPr lang="cs-CZ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9607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404813"/>
            <a:ext cx="6769100" cy="10382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/>
              <a:t>Strength skills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060848"/>
            <a:ext cx="7161213" cy="30734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dirty="0"/>
              <a:t>The ability to move, maintain, or inhibit resistance by muscle contraction in a dynamic or static mode of muscular activity.</a:t>
            </a:r>
          </a:p>
        </p:txBody>
      </p:sp>
    </p:spTree>
    <p:extLst>
      <p:ext uri="{BB962C8B-B14F-4D97-AF65-F5344CB8AC3E}">
        <p14:creationId xmlns:p14="http://schemas.microsoft.com/office/powerpoint/2010/main" val="2702709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Development methods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analytical</a:t>
            </a:r>
          </a:p>
          <a:p>
            <a:pPr algn="l" rtl="0">
              <a:defRPr/>
            </a:pPr>
            <a:r>
              <a:rPr lang="cs-CZ" dirty="0"/>
              <a:t>contrast</a:t>
            </a:r>
          </a:p>
          <a:p>
            <a:pPr algn="l" rtl="0">
              <a:defRPr/>
            </a:pPr>
            <a:r>
              <a:rPr lang="cs-CZ" dirty="0"/>
              <a:t>repetition</a:t>
            </a:r>
          </a:p>
          <a:p>
            <a:pPr algn="l" rtl="0">
              <a:defRPr/>
            </a:pPr>
            <a:r>
              <a:rPr lang="cs-CZ" dirty="0"/>
              <a:t>alternating</a:t>
            </a:r>
          </a:p>
          <a:p>
            <a:pPr algn="l" rtl="0">
              <a:defRPr/>
            </a:pPr>
            <a:r>
              <a:rPr lang="cs-CZ" dirty="0"/>
              <a:t>sensory</a:t>
            </a:r>
          </a:p>
        </p:txBody>
      </p:sp>
    </p:spTree>
    <p:extLst>
      <p:ext uri="{BB962C8B-B14F-4D97-AF65-F5344CB8AC3E}">
        <p14:creationId xmlns:p14="http://schemas.microsoft.com/office/powerpoint/2010/main" val="4234747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The importance of flexibility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cs-CZ" sz="2800" dirty="0"/>
              <a:t>successful mastery of movement technique</a:t>
            </a:r>
          </a:p>
          <a:p>
            <a:pPr algn="l" rtl="0">
              <a:defRPr/>
            </a:pPr>
            <a:r>
              <a:rPr lang="cs-CZ" sz="2800" dirty="0"/>
              <a:t>greater economy of movement</a:t>
            </a:r>
          </a:p>
          <a:p>
            <a:pPr algn="l" rtl="0">
              <a:defRPr/>
            </a:pPr>
            <a:r>
              <a:rPr lang="cs-CZ" sz="2800" dirty="0"/>
              <a:t>aesthetic form of movement expression in some sports</a:t>
            </a:r>
          </a:p>
          <a:p>
            <a:pPr algn="l" rtl="0">
              <a:defRPr/>
            </a:pPr>
            <a:r>
              <a:rPr lang="cs-CZ" sz="2800" dirty="0"/>
              <a:t>less likely to be injured or injured</a:t>
            </a:r>
          </a:p>
          <a:p>
            <a:pPr algn="l" rtl="0">
              <a:defRPr/>
            </a:pPr>
            <a:r>
              <a:rPr lang="cs-CZ" sz="2800" dirty="0"/>
              <a:t>prevention of defects in posture</a:t>
            </a:r>
          </a:p>
          <a:p>
            <a:pPr algn="l" rtl="0">
              <a:defRPr/>
            </a:pPr>
            <a:r>
              <a:rPr lang="cs-CZ" sz="2800" dirty="0"/>
              <a:t>affecting other motor skills</a:t>
            </a:r>
          </a:p>
          <a:p>
            <a:pPr algn="l" rtl="0">
              <a:defRPr/>
            </a:pPr>
            <a:r>
              <a:rPr lang="cs-CZ" sz="2800" dirty="0"/>
              <a:t>seamless physical activities in everyday life (</a:t>
            </a:r>
            <a:r>
              <a:rPr lang="cs-CZ" sz="2800" dirty="0" err="1"/>
              <a:t>Pistotnik</a:t>
            </a:r>
            <a:r>
              <a:rPr lang="cs-CZ" sz="2800" dirty="0"/>
              <a:t>, 1998)</a:t>
            </a:r>
          </a:p>
        </p:txBody>
      </p:sp>
    </p:spTree>
    <p:extLst>
      <p:ext uri="{BB962C8B-B14F-4D97-AF65-F5344CB8AC3E}">
        <p14:creationId xmlns:p14="http://schemas.microsoft.com/office/powerpoint/2010/main" val="304443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Biological prerequisites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agonist X antagonist</a:t>
            </a:r>
          </a:p>
          <a:p>
            <a:pPr algn="l" rtl="0">
              <a:defRPr/>
            </a:pPr>
            <a:r>
              <a:rPr lang="cs-CZ" dirty="0"/>
              <a:t>reciprocal innervation</a:t>
            </a:r>
          </a:p>
          <a:p>
            <a:pPr algn="l" rtl="0">
              <a:defRPr/>
            </a:pPr>
            <a:r>
              <a:rPr lang="cs-CZ" dirty="0"/>
              <a:t>skeletal muscle proprioreceptors - Golgi bodies and muscle spindles</a:t>
            </a:r>
          </a:p>
        </p:txBody>
      </p:sp>
    </p:spTree>
    <p:extLst>
      <p:ext uri="{BB962C8B-B14F-4D97-AF65-F5344CB8AC3E}">
        <p14:creationId xmlns:p14="http://schemas.microsoft.com/office/powerpoint/2010/main" val="1853696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cs-CZ" dirty="0"/>
              <a:t>Flexibility</a:t>
            </a:r>
            <a:br>
              <a:rPr lang="cs-CZ" dirty="0"/>
            </a:br>
            <a:r>
              <a:rPr lang="cs-CZ" sz="2800" dirty="0"/>
              <a:t>methods of development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dirty="0"/>
              <a:t>M. active dynamic exercises</a:t>
            </a:r>
          </a:p>
          <a:p>
            <a:pPr algn="l" rtl="0" eaLnBrk="1" hangingPunct="1">
              <a:defRPr/>
            </a:pPr>
            <a:r>
              <a:rPr lang="cs-CZ" dirty="0"/>
              <a:t>M. active static exercise</a:t>
            </a:r>
          </a:p>
          <a:p>
            <a:pPr algn="l" rtl="0" eaLnBrk="1" hangingPunct="1">
              <a:defRPr/>
            </a:pPr>
            <a:r>
              <a:rPr lang="cs-CZ" dirty="0"/>
              <a:t>M. passive dynamic exercises</a:t>
            </a:r>
          </a:p>
          <a:p>
            <a:pPr algn="l" rtl="0" eaLnBrk="1" hangingPunct="1">
              <a:defRPr/>
            </a:pPr>
            <a:r>
              <a:rPr lang="cs-CZ" dirty="0"/>
              <a:t>M. passive static exercise</a:t>
            </a:r>
          </a:p>
          <a:p>
            <a:pPr algn="l" rtl="0" eaLnBrk="1" hangingPunct="1">
              <a:defRPr/>
            </a:pPr>
            <a:r>
              <a:rPr lang="cs-CZ" dirty="0"/>
              <a:t>M. contraction-relaxation-stretching</a:t>
            </a:r>
          </a:p>
          <a:p>
            <a:pPr algn="l" rtl="0" eaLnBrk="1" hangingPunct="1">
              <a:defRPr/>
            </a:pPr>
            <a:r>
              <a:rPr lang="cs-CZ" dirty="0"/>
              <a:t>Stretching - active, dynamic, static, passive: 3 PHASES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7723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sz="2600"/>
              <a:t>Principles for stretching by active static exercise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 sz="2800"/>
              <a:t>Warm up (5 min)</a:t>
            </a:r>
          </a:p>
          <a:p>
            <a:pPr algn="l" rtl="0" eaLnBrk="1" hangingPunct="1">
              <a:defRPr/>
            </a:pPr>
            <a:r>
              <a:rPr lang="cs-CZ" sz="2800"/>
              <a:t>Release</a:t>
            </a:r>
          </a:p>
          <a:p>
            <a:pPr algn="l" rtl="0" eaLnBrk="1" hangingPunct="1">
              <a:defRPr/>
            </a:pPr>
            <a:r>
              <a:rPr lang="cs-CZ" sz="2800"/>
              <a:t>Disabling the anti-gravity function</a:t>
            </a:r>
          </a:p>
          <a:p>
            <a:pPr algn="l" rtl="0" eaLnBrk="1" hangingPunct="1">
              <a:defRPr/>
            </a:pPr>
            <a:r>
              <a:rPr lang="cs-CZ" sz="2800"/>
              <a:t>Pain = pathological burden from the periphery</a:t>
            </a:r>
          </a:p>
          <a:p>
            <a:pPr algn="l" rtl="0" eaLnBrk="1" hangingPunct="1">
              <a:defRPr/>
            </a:pPr>
            <a:r>
              <a:rPr lang="cs-CZ" sz="2800"/>
              <a:t>Slowly, pull</a:t>
            </a:r>
          </a:p>
          <a:p>
            <a:pPr algn="l" rtl="0" eaLnBrk="1" hangingPunct="1">
              <a:defRPr/>
            </a:pPr>
            <a:r>
              <a:rPr lang="cs-CZ" sz="2800"/>
              <a:t>Constant free control, targeting.</a:t>
            </a:r>
          </a:p>
          <a:p>
            <a:pPr algn="l" rtl="0" eaLnBrk="1" hangingPunct="1">
              <a:defRPr/>
            </a:pPr>
            <a:r>
              <a:rPr lang="cs-CZ" sz="2800"/>
              <a:t>Stamina</a:t>
            </a:r>
          </a:p>
          <a:p>
            <a:pPr algn="l" rtl="0" eaLnBrk="1" hangingPunct="1">
              <a:defRPr/>
            </a:pPr>
            <a:r>
              <a:rPr lang="cs-CZ" sz="2800"/>
              <a:t>Antagonist contraction (reciprocal innervation)</a:t>
            </a:r>
          </a:p>
        </p:txBody>
      </p:sp>
    </p:spTree>
    <p:extLst>
      <p:ext uri="{BB962C8B-B14F-4D97-AF65-F5344CB8AC3E}">
        <p14:creationId xmlns:p14="http://schemas.microsoft.com/office/powerpoint/2010/main" val="34522744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cs-CZ" dirty="0"/>
              <a:t>Diagnostics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defRPr/>
            </a:pPr>
            <a:endParaRPr lang="cs-CZ" dirty="0"/>
          </a:p>
          <a:p>
            <a:pPr algn="l" rtl="0" eaLnBrk="1" hangingPunct="1">
              <a:defRPr/>
            </a:pPr>
            <a:r>
              <a:rPr lang="cs-CZ" dirty="0"/>
              <a:t>goniometry</a:t>
            </a:r>
          </a:p>
          <a:p>
            <a:pPr algn="l" rtl="0" eaLnBrk="1" hangingPunct="1">
              <a:defRPr/>
            </a:pPr>
            <a:r>
              <a:rPr lang="cs-CZ" dirty="0"/>
              <a:t>distance measurement</a:t>
            </a:r>
          </a:p>
          <a:p>
            <a:pPr algn="l" rtl="0" eaLnBrk="1" hangingPunct="1">
              <a:defRPr/>
            </a:pPr>
            <a:r>
              <a:rPr lang="cs-CZ" dirty="0" err="1"/>
              <a:t>scaling</a:t>
            </a:r>
            <a:endParaRPr lang="cs-CZ" dirty="0"/>
          </a:p>
          <a:p>
            <a:pPr algn="l" rtl="0" eaLnBrk="1" hangingPunct="1">
              <a:defRPr/>
            </a:pPr>
            <a:r>
              <a:rPr lang="cs-CZ" dirty="0"/>
              <a:t>motor tests - binary testing</a:t>
            </a:r>
          </a:p>
          <a:p>
            <a:pPr algn="l" rtl="0" eaLnBrk="1" hangingPunct="1">
              <a:defRPr/>
            </a:pPr>
            <a:r>
              <a:rPr lang="cs-CZ" dirty="0"/>
              <a:t>physiological standard (</a:t>
            </a:r>
            <a:r>
              <a:rPr lang="cs-CZ" dirty="0" err="1"/>
              <a:t>hypo</a:t>
            </a:r>
            <a:r>
              <a:rPr lang="cs-CZ" dirty="0"/>
              <a:t>-, </a:t>
            </a:r>
            <a:r>
              <a:rPr lang="cs-CZ" dirty="0" err="1"/>
              <a:t>hypermobility</a:t>
            </a:r>
            <a:r>
              <a:rPr lang="cs-CZ" dirty="0"/>
              <a:t>)</a:t>
            </a:r>
          </a:p>
          <a:p>
            <a:pPr algn="l" rtl="0" eaLnBrk="1" hangingPunct="1"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78834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D44F8-5DB6-429B-8D8D-36246D34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cs-CZ" dirty="0"/>
              <a:t>Study literature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5F444E8-358F-46FF-90F7-94D93F361D8E}"/>
              </a:ext>
            </a:extLst>
          </p:cNvPr>
          <p:cNvSpPr/>
          <p:nvPr/>
        </p:nvSpPr>
        <p:spPr>
          <a:xfrm>
            <a:off x="1979712" y="5782669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cs-CZ" dirty="0"/>
              <a:t>https://pf.ujep.cz/~hnizdil/Publikace/Koordinace_web.pdf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D5F85D-E6EB-4C9C-9AF8-24CD403C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351457"/>
            <a:ext cx="2683074" cy="41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ILA_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99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 eaLnBrk="1" hangingPunct="1">
              <a:defRPr/>
            </a:pPr>
            <a:r>
              <a:rPr lang="cs-CZ" b="0" dirty="0"/>
              <a:t>Types of contractions:</a:t>
            </a:r>
            <a:br>
              <a:rPr lang="cs-CZ" b="0" dirty="0"/>
            </a:br>
            <a:endParaRPr lang="cs-CZ" b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276350"/>
            <a:ext cx="754380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sz="2400" b="1" dirty="0"/>
              <a:t>(a) isometric </a:t>
            </a:r>
            <a:r>
              <a:rPr lang="cs-CZ" sz="2400" dirty="0"/>
              <a:t>- there is no muscle shortening</a:t>
            </a:r>
          </a:p>
          <a:p>
            <a:pPr algn="l" rtl="0" eaLnBrk="1" hangingPunct="1">
              <a:defRPr/>
            </a:pPr>
            <a:r>
              <a:rPr lang="cs-CZ" sz="2400" b="1" dirty="0"/>
              <a:t>b) concentric </a:t>
            </a:r>
            <a:r>
              <a:rPr lang="cs-CZ" sz="2400" dirty="0"/>
              <a:t>- there is a shortening of the muscle and movement towards the body</a:t>
            </a:r>
          </a:p>
          <a:p>
            <a:pPr algn="l" rtl="0" eaLnBrk="1" hangingPunct="1">
              <a:defRPr/>
            </a:pPr>
            <a:r>
              <a:rPr lang="cs-CZ" sz="2400" b="1" dirty="0"/>
              <a:t>c) eccentric </a:t>
            </a:r>
            <a:r>
              <a:rPr lang="cs-CZ" sz="2400" dirty="0"/>
              <a:t>- there is an elongation of the muscle and movement away from the body</a:t>
            </a:r>
          </a:p>
        </p:txBody>
      </p:sp>
      <p:pic>
        <p:nvPicPr>
          <p:cNvPr id="5124" name="Picture 3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1250" r="8438" b="9843"/>
          <a:stretch>
            <a:fillRect/>
          </a:stretch>
        </p:blipFill>
        <p:spPr bwMode="auto">
          <a:xfrm>
            <a:off x="2124075" y="3500438"/>
            <a:ext cx="50038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24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403350" y="620713"/>
          <a:ext cx="4478338" cy="58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hoto Editor Photo" r:id="rId3" imgW="3742857" imgH="5819048" progId="MSPhotoEd.3">
                  <p:embed/>
                </p:oleObj>
              </mc:Choice>
              <mc:Fallback>
                <p:oleObj name="Photo Editor Photo" r:id="rId3" imgW="3742857" imgH="58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620713"/>
                        <a:ext cx="4478338" cy="583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18900000" algn="ctr" rotWithShape="0">
                          <a:srgbClr val="FFCC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940425" y="981075"/>
            <a:ext cx="7543800" cy="4114800"/>
          </a:xfrm>
        </p:spPr>
        <p:txBody>
          <a:bodyPr>
            <a:normAutofit fontScale="92500" lnSpcReduction="10000"/>
          </a:bodyPr>
          <a:lstStyle/>
          <a:p>
            <a:pPr marL="0" indent="0" algn="l" rtl="0" eaLnBrk="1" hangingPunct="1">
              <a:buFont typeface="Wingdings" pitchFamily="2" charset="2"/>
              <a:buNone/>
              <a:defRPr/>
            </a:pPr>
            <a:r>
              <a:rPr lang="cs-CZ" dirty="0"/>
              <a:t>maximal 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r>
              <a:rPr lang="cs-CZ" dirty="0"/>
              <a:t>(absolute)</a:t>
            </a:r>
          </a:p>
          <a:p>
            <a:pPr algn="l" rtl="0" eaLnBrk="1" hangingPunct="1">
              <a:defRPr/>
            </a:pPr>
            <a:endParaRPr lang="cs-CZ" dirty="0"/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r>
              <a:rPr lang="cs-CZ" dirty="0"/>
              <a:t>speed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r>
              <a:rPr lang="cs-CZ" dirty="0"/>
              <a:t>(dynamic)</a:t>
            </a:r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endParaRPr lang="cs-CZ" dirty="0"/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endParaRPr lang="cs-CZ" dirty="0"/>
          </a:p>
          <a:p>
            <a:pPr marL="0" indent="0" algn="l" rtl="0" eaLnBrk="1" hangingPunct="1">
              <a:buFont typeface="Wingdings" pitchFamily="2" charset="2"/>
              <a:buNone/>
              <a:defRPr/>
            </a:pPr>
            <a:r>
              <a:rPr lang="cs-CZ" dirty="0"/>
              <a:t>endurance</a:t>
            </a:r>
          </a:p>
        </p:txBody>
      </p:sp>
    </p:spTree>
    <p:extLst>
      <p:ext uri="{BB962C8B-B14F-4D97-AF65-F5344CB8AC3E}">
        <p14:creationId xmlns:p14="http://schemas.microsoft.com/office/powerpoint/2010/main" val="635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cs-CZ"/>
              <a:t>Biological basis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cs-CZ" sz="2400" dirty="0"/>
              <a:t>a) cross section of muscle resp. cross-sectional ratio of fast and slow fibers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cs-CZ" sz="2400" dirty="0"/>
              <a:t>b) intramuscular coordination - number of activated (innervated) motor units - speed of their connection and synchronization in time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cs-CZ" sz="2400" dirty="0"/>
              <a:t>c) intermuscular coordination - interplay of muscles decisive for performing movement (reaching the maximum at the same time) and at the same time relaxing antagonists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cs-CZ" sz="2400" dirty="0"/>
              <a:t>d) reserves of energy resources and their mobilization, enzymatic activity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cs-CZ" sz="2400" dirty="0"/>
              <a:t>e) elasticity of muscles and tendons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algn="l" rtl="0"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algn="l" rtl="0"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algn="l" rtl="0"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algn="l" rtl="0" eaLnBrk="1" hangingPunct="1">
              <a:lnSpc>
                <a:spcPct val="80000"/>
              </a:lnSpc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2750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0"/>
            <a:ext cx="2460625" cy="2160588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cs-CZ" sz="3200"/>
              <a:t>Biological basis</a:t>
            </a:r>
            <a:r>
              <a:rPr lang="cs-CZ"/>
              <a:t> </a:t>
            </a:r>
          </a:p>
        </p:txBody>
      </p:sp>
      <p:pic>
        <p:nvPicPr>
          <p:cNvPr id="8195" name="Picture 8" descr="sil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39973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8655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1775</Words>
  <Application>Microsoft Office PowerPoint</Application>
  <PresentationFormat>Předvádění na obrazovce (4:3)</PresentationFormat>
  <Paragraphs>318</Paragraphs>
  <Slides>46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Calibri</vt:lpstr>
      <vt:lpstr>Tahoma</vt:lpstr>
      <vt:lpstr>Wingdings</vt:lpstr>
      <vt:lpstr>Motiv systému Office</vt:lpstr>
      <vt:lpstr>Photo Editor Photo</vt:lpstr>
      <vt:lpstr>Motor skills</vt:lpstr>
      <vt:lpstr>Structure of presentations</vt:lpstr>
      <vt:lpstr>Relationship between movement skills and abilities</vt:lpstr>
      <vt:lpstr>Strength skills</vt:lpstr>
      <vt:lpstr>Prezentace aplikace PowerPoint</vt:lpstr>
      <vt:lpstr>Types of contractions: </vt:lpstr>
      <vt:lpstr>Prezentace aplikace PowerPoint</vt:lpstr>
      <vt:lpstr>Biological basis </vt:lpstr>
      <vt:lpstr>Biological basis </vt:lpstr>
      <vt:lpstr>Diagnostics</vt:lpstr>
      <vt:lpstr>Basic training requirements for individual types of strength: </vt:lpstr>
      <vt:lpstr>Methods using maximum resistances:</vt:lpstr>
      <vt:lpstr>Methods using non-maximum resistances overcome by non-maximum speed: </vt:lpstr>
      <vt:lpstr>Methods using non-maximum resistances overcome by maximum speed: </vt:lpstr>
      <vt:lpstr>Method-forming factors  (applies to all methods of development of all motor skills = to be able to specifically apply)</vt:lpstr>
      <vt:lpstr>Taken over: Zicháček 2007</vt:lpstr>
      <vt:lpstr>Study literature</vt:lpstr>
      <vt:lpstr>Endurance skills (endurance abilities, Ausdauerfandhigkeit)</vt:lpstr>
      <vt:lpstr>Breakdown VS - structural aspect</vt:lpstr>
      <vt:lpstr>VS division - time and energy point of view</vt:lpstr>
      <vt:lpstr>Biological basis of VS</vt:lpstr>
      <vt:lpstr>VS diagnostics</vt:lpstr>
      <vt:lpstr>VS development methods</vt:lpstr>
      <vt:lpstr>Study literature</vt:lpstr>
      <vt:lpstr>Speed ​​abilities (speed, Quickness)</vt:lpstr>
      <vt:lpstr>RS structure</vt:lpstr>
      <vt:lpstr>Biological basis of RS</vt:lpstr>
      <vt:lpstr>RS diagnostics</vt:lpstr>
      <vt:lpstr>Methods development RS</vt:lpstr>
      <vt:lpstr>Methods of development of acyclic MS</vt:lpstr>
      <vt:lpstr>Methods of cyclic RS development</vt:lpstr>
      <vt:lpstr>Methods of developing the speed of a complex movement act</vt:lpstr>
      <vt:lpstr>Youth…</vt:lpstr>
      <vt:lpstr>Study literature</vt:lpstr>
      <vt:lpstr>Coordination skills </vt:lpstr>
      <vt:lpstr>Biological basis of KS</vt:lpstr>
      <vt:lpstr>KS diagnostics laboratory X field  </vt:lpstr>
      <vt:lpstr>Overview of basic motor tests:</vt:lpstr>
      <vt:lpstr>General principles of KS development</vt:lpstr>
      <vt:lpstr>Development methods</vt:lpstr>
      <vt:lpstr>The importance of flexibility</vt:lpstr>
      <vt:lpstr>Biological prerequisites</vt:lpstr>
      <vt:lpstr>Flexibility methods of development</vt:lpstr>
      <vt:lpstr>Principles for stretching by active static exercise</vt:lpstr>
      <vt:lpstr>Diagnostics</vt:lpstr>
      <vt:lpstr>Study 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Taxonomie motorických schopností</dc:title>
  <dc:creator>admin</dc:creator>
  <cp:lastModifiedBy>John Nested</cp:lastModifiedBy>
  <cp:revision>17</cp:revision>
  <dcterms:created xsi:type="dcterms:W3CDTF">2013-03-23T19:37:20Z</dcterms:created>
  <dcterms:modified xsi:type="dcterms:W3CDTF">2021-11-18T11:04:58Z</dcterms:modified>
</cp:coreProperties>
</file>